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3" r:id="rId3"/>
    <p:sldId id="259" r:id="rId4"/>
    <p:sldId id="257" r:id="rId5"/>
    <p:sldId id="258" r:id="rId6"/>
    <p:sldId id="260" r:id="rId7"/>
    <p:sldId id="261" r:id="rId8"/>
    <p:sldId id="262" r:id="rId9"/>
    <p:sldId id="264" r:id="rId10"/>
    <p:sldId id="265" r:id="rId11"/>
    <p:sldId id="266" r:id="rId12"/>
    <p:sldId id="269" r:id="rId13"/>
    <p:sldId id="267" r:id="rId14"/>
    <p:sldId id="268" r:id="rId15"/>
    <p:sldId id="270" r:id="rId16"/>
    <p:sldId id="271" r:id="rId17"/>
    <p:sldId id="272" r:id="rId18"/>
    <p:sldId id="274" r:id="rId19"/>
    <p:sldId id="275" r:id="rId20"/>
    <p:sldId id="273" r:id="rId21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0284F5-0DF7-4291-9D69-CB474D26E6D9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A7E0193C-B433-4640-88F0-02242736BAC1}">
      <dgm:prSet phldrT="[Text]"/>
      <dgm:spPr/>
      <dgm:t>
        <a:bodyPr/>
        <a:lstStyle/>
        <a:p>
          <a:pPr algn="ctr"/>
          <a:r>
            <a:rPr lang="en-NZ" dirty="0" smtClean="0"/>
            <a:t>Gathering</a:t>
          </a:r>
          <a:endParaRPr lang="en-NZ" dirty="0"/>
        </a:p>
      </dgm:t>
    </dgm:pt>
    <dgm:pt modelId="{3848E17F-7A93-43E4-87DC-8DCA4071DC3A}" type="parTrans" cxnId="{FDAE8C37-D3D6-40B5-ADB4-553553D0D69A}">
      <dgm:prSet/>
      <dgm:spPr/>
      <dgm:t>
        <a:bodyPr/>
        <a:lstStyle/>
        <a:p>
          <a:pPr algn="ctr"/>
          <a:endParaRPr lang="en-NZ"/>
        </a:p>
      </dgm:t>
    </dgm:pt>
    <dgm:pt modelId="{057E9666-3FD4-42FC-88BD-D5F01AA185D2}" type="sibTrans" cxnId="{FDAE8C37-D3D6-40B5-ADB4-553553D0D69A}">
      <dgm:prSet/>
      <dgm:spPr/>
      <dgm:t>
        <a:bodyPr/>
        <a:lstStyle/>
        <a:p>
          <a:pPr algn="ctr"/>
          <a:endParaRPr lang="en-NZ"/>
        </a:p>
      </dgm:t>
    </dgm:pt>
    <dgm:pt modelId="{04AFD433-1F6D-445F-81CA-403D9113E74E}">
      <dgm:prSet phldrT="[Text]"/>
      <dgm:spPr/>
      <dgm:t>
        <a:bodyPr/>
        <a:lstStyle/>
        <a:p>
          <a:pPr algn="ctr"/>
          <a:r>
            <a:rPr lang="en-NZ" dirty="0" smtClean="0"/>
            <a:t>Processing</a:t>
          </a:r>
          <a:endParaRPr lang="en-NZ" dirty="0"/>
        </a:p>
      </dgm:t>
    </dgm:pt>
    <dgm:pt modelId="{0A7B6C03-C4B2-4931-B72C-D15F4653A494}" type="parTrans" cxnId="{86A3B894-C62E-42BE-B82F-F0198192AA6D}">
      <dgm:prSet/>
      <dgm:spPr/>
      <dgm:t>
        <a:bodyPr/>
        <a:lstStyle/>
        <a:p>
          <a:pPr algn="ctr"/>
          <a:endParaRPr lang="en-NZ"/>
        </a:p>
      </dgm:t>
    </dgm:pt>
    <dgm:pt modelId="{E69A4581-907F-44F6-B1E3-2FB9EB7F112A}" type="sibTrans" cxnId="{86A3B894-C62E-42BE-B82F-F0198192AA6D}">
      <dgm:prSet/>
      <dgm:spPr/>
      <dgm:t>
        <a:bodyPr/>
        <a:lstStyle/>
        <a:p>
          <a:pPr algn="ctr"/>
          <a:endParaRPr lang="en-NZ"/>
        </a:p>
      </dgm:t>
    </dgm:pt>
    <dgm:pt modelId="{55A6B193-6875-4E4C-B782-E32F3181390E}">
      <dgm:prSet phldrT="[Text]"/>
      <dgm:spPr/>
      <dgm:t>
        <a:bodyPr/>
        <a:lstStyle/>
        <a:p>
          <a:pPr algn="ctr"/>
          <a:r>
            <a:rPr lang="en-NZ" dirty="0" smtClean="0"/>
            <a:t>Applying</a:t>
          </a:r>
          <a:endParaRPr lang="en-NZ" dirty="0"/>
        </a:p>
      </dgm:t>
    </dgm:pt>
    <dgm:pt modelId="{41D3B68D-C672-4B89-8827-326633A368C6}" type="parTrans" cxnId="{DA0AC440-6F40-4AE5-9E8C-E84F7A167B09}">
      <dgm:prSet/>
      <dgm:spPr/>
      <dgm:t>
        <a:bodyPr/>
        <a:lstStyle/>
        <a:p>
          <a:pPr algn="ctr"/>
          <a:endParaRPr lang="en-NZ"/>
        </a:p>
      </dgm:t>
    </dgm:pt>
    <dgm:pt modelId="{7D1BDB47-438E-4156-B61C-8D5775C4AA87}" type="sibTrans" cxnId="{DA0AC440-6F40-4AE5-9E8C-E84F7A167B09}">
      <dgm:prSet/>
      <dgm:spPr/>
      <dgm:t>
        <a:bodyPr/>
        <a:lstStyle/>
        <a:p>
          <a:pPr algn="ctr"/>
          <a:endParaRPr lang="en-NZ"/>
        </a:p>
      </dgm:t>
    </dgm:pt>
    <dgm:pt modelId="{03B5CE5E-5E03-4917-9ACC-EBE7B142761E}" type="pres">
      <dgm:prSet presAssocID="{340284F5-0DF7-4291-9D69-CB474D26E6D9}" presName="CompostProcess" presStyleCnt="0">
        <dgm:presLayoutVars>
          <dgm:dir/>
          <dgm:resizeHandles val="exact"/>
        </dgm:presLayoutVars>
      </dgm:prSet>
      <dgm:spPr/>
    </dgm:pt>
    <dgm:pt modelId="{D8EF493D-005F-4F5E-8182-2DB62969123C}" type="pres">
      <dgm:prSet presAssocID="{340284F5-0DF7-4291-9D69-CB474D26E6D9}" presName="arrow" presStyleLbl="bgShp" presStyleIdx="0" presStyleCnt="1"/>
      <dgm:spPr/>
    </dgm:pt>
    <dgm:pt modelId="{5ECBEFCC-ABE3-4359-96E5-9F76BBC56F87}" type="pres">
      <dgm:prSet presAssocID="{340284F5-0DF7-4291-9D69-CB474D26E6D9}" presName="linearProcess" presStyleCnt="0"/>
      <dgm:spPr/>
    </dgm:pt>
    <dgm:pt modelId="{7CD05DD7-342C-4698-86AC-C88A76774727}" type="pres">
      <dgm:prSet presAssocID="{A7E0193C-B433-4640-88F0-02242736BAC1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0588E573-0C3A-461E-8DC7-A5245F5A92BA}" type="pres">
      <dgm:prSet presAssocID="{057E9666-3FD4-42FC-88BD-D5F01AA185D2}" presName="sibTrans" presStyleCnt="0"/>
      <dgm:spPr/>
    </dgm:pt>
    <dgm:pt modelId="{CC71EF27-08E4-49D3-B6EC-CE3BAD25B06D}" type="pres">
      <dgm:prSet presAssocID="{04AFD433-1F6D-445F-81CA-403D9113E74E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5205CFDF-F90C-40A8-8F0D-CBEAA838B722}" type="pres">
      <dgm:prSet presAssocID="{E69A4581-907F-44F6-B1E3-2FB9EB7F112A}" presName="sibTrans" presStyleCnt="0"/>
      <dgm:spPr/>
    </dgm:pt>
    <dgm:pt modelId="{2C30D423-DE4A-4EB7-9A92-9356335D7D36}" type="pres">
      <dgm:prSet presAssocID="{55A6B193-6875-4E4C-B782-E32F3181390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DA0AC440-6F40-4AE5-9E8C-E84F7A167B09}" srcId="{340284F5-0DF7-4291-9D69-CB474D26E6D9}" destId="{55A6B193-6875-4E4C-B782-E32F3181390E}" srcOrd="2" destOrd="0" parTransId="{41D3B68D-C672-4B89-8827-326633A368C6}" sibTransId="{7D1BDB47-438E-4156-B61C-8D5775C4AA87}"/>
    <dgm:cxn modelId="{CAC4ADFA-B92E-4CA6-AFD6-C188FF52241C}" type="presOf" srcId="{A7E0193C-B433-4640-88F0-02242736BAC1}" destId="{7CD05DD7-342C-4698-86AC-C88A76774727}" srcOrd="0" destOrd="0" presId="urn:microsoft.com/office/officeart/2005/8/layout/hProcess9"/>
    <dgm:cxn modelId="{E9D5353C-99E1-4BB6-A18A-92BC3E8A2F41}" type="presOf" srcId="{04AFD433-1F6D-445F-81CA-403D9113E74E}" destId="{CC71EF27-08E4-49D3-B6EC-CE3BAD25B06D}" srcOrd="0" destOrd="0" presId="urn:microsoft.com/office/officeart/2005/8/layout/hProcess9"/>
    <dgm:cxn modelId="{396EB360-ACD7-4668-A2AB-B0C3458AB720}" type="presOf" srcId="{340284F5-0DF7-4291-9D69-CB474D26E6D9}" destId="{03B5CE5E-5E03-4917-9ACC-EBE7B142761E}" srcOrd="0" destOrd="0" presId="urn:microsoft.com/office/officeart/2005/8/layout/hProcess9"/>
    <dgm:cxn modelId="{86A3B894-C62E-42BE-B82F-F0198192AA6D}" srcId="{340284F5-0DF7-4291-9D69-CB474D26E6D9}" destId="{04AFD433-1F6D-445F-81CA-403D9113E74E}" srcOrd="1" destOrd="0" parTransId="{0A7B6C03-C4B2-4931-B72C-D15F4653A494}" sibTransId="{E69A4581-907F-44F6-B1E3-2FB9EB7F112A}"/>
    <dgm:cxn modelId="{B1F0B72F-677E-4833-9508-C9A97567F638}" type="presOf" srcId="{55A6B193-6875-4E4C-B782-E32F3181390E}" destId="{2C30D423-DE4A-4EB7-9A92-9356335D7D36}" srcOrd="0" destOrd="0" presId="urn:microsoft.com/office/officeart/2005/8/layout/hProcess9"/>
    <dgm:cxn modelId="{FDAE8C37-D3D6-40B5-ADB4-553553D0D69A}" srcId="{340284F5-0DF7-4291-9D69-CB474D26E6D9}" destId="{A7E0193C-B433-4640-88F0-02242736BAC1}" srcOrd="0" destOrd="0" parTransId="{3848E17F-7A93-43E4-87DC-8DCA4071DC3A}" sibTransId="{057E9666-3FD4-42FC-88BD-D5F01AA185D2}"/>
    <dgm:cxn modelId="{73FF5AA5-0883-466E-B950-675606F40389}" type="presParOf" srcId="{03B5CE5E-5E03-4917-9ACC-EBE7B142761E}" destId="{D8EF493D-005F-4F5E-8182-2DB62969123C}" srcOrd="0" destOrd="0" presId="urn:microsoft.com/office/officeart/2005/8/layout/hProcess9"/>
    <dgm:cxn modelId="{7A43AB3A-9E75-4D5D-BB9B-F6157C88F5A8}" type="presParOf" srcId="{03B5CE5E-5E03-4917-9ACC-EBE7B142761E}" destId="{5ECBEFCC-ABE3-4359-96E5-9F76BBC56F87}" srcOrd="1" destOrd="0" presId="urn:microsoft.com/office/officeart/2005/8/layout/hProcess9"/>
    <dgm:cxn modelId="{6C9E7139-6A86-4164-BFD8-CC4DAE91F9A1}" type="presParOf" srcId="{5ECBEFCC-ABE3-4359-96E5-9F76BBC56F87}" destId="{7CD05DD7-342C-4698-86AC-C88A76774727}" srcOrd="0" destOrd="0" presId="urn:microsoft.com/office/officeart/2005/8/layout/hProcess9"/>
    <dgm:cxn modelId="{43162BF7-4570-47CD-9698-EF0C5FDB533F}" type="presParOf" srcId="{5ECBEFCC-ABE3-4359-96E5-9F76BBC56F87}" destId="{0588E573-0C3A-461E-8DC7-A5245F5A92BA}" srcOrd="1" destOrd="0" presId="urn:microsoft.com/office/officeart/2005/8/layout/hProcess9"/>
    <dgm:cxn modelId="{6E8DC362-9D80-423C-98C7-D9EF998896FB}" type="presParOf" srcId="{5ECBEFCC-ABE3-4359-96E5-9F76BBC56F87}" destId="{CC71EF27-08E4-49D3-B6EC-CE3BAD25B06D}" srcOrd="2" destOrd="0" presId="urn:microsoft.com/office/officeart/2005/8/layout/hProcess9"/>
    <dgm:cxn modelId="{33D03E9F-3009-4C09-BE52-E714262C489E}" type="presParOf" srcId="{5ECBEFCC-ABE3-4359-96E5-9F76BBC56F87}" destId="{5205CFDF-F90C-40A8-8F0D-CBEAA838B722}" srcOrd="3" destOrd="0" presId="urn:microsoft.com/office/officeart/2005/8/layout/hProcess9"/>
    <dgm:cxn modelId="{B19EC216-8EDB-42C0-9ED9-19187654884B}" type="presParOf" srcId="{5ECBEFCC-ABE3-4359-96E5-9F76BBC56F87}" destId="{2C30D423-DE4A-4EB7-9A92-9356335D7D36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B677F7-CAEF-4957-9539-8561DA311BDE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NZ"/>
        </a:p>
      </dgm:t>
    </dgm:pt>
    <dgm:pt modelId="{7A62C617-3B6C-43DC-B187-E7C918A72C97}">
      <dgm:prSet phldrT="[Text]"/>
      <dgm:spPr/>
      <dgm:t>
        <a:bodyPr/>
        <a:lstStyle/>
        <a:p>
          <a:r>
            <a:rPr lang="en-NZ" dirty="0" smtClean="0"/>
            <a:t>Four P’s</a:t>
          </a:r>
          <a:endParaRPr lang="en-NZ" dirty="0"/>
        </a:p>
      </dgm:t>
    </dgm:pt>
    <dgm:pt modelId="{7593735E-1CB3-4AB7-8283-9D1ED9798938}" type="parTrans" cxnId="{155265B6-F632-4A0A-8233-F07F5B1431EB}">
      <dgm:prSet/>
      <dgm:spPr/>
      <dgm:t>
        <a:bodyPr/>
        <a:lstStyle/>
        <a:p>
          <a:endParaRPr lang="en-NZ"/>
        </a:p>
      </dgm:t>
    </dgm:pt>
    <dgm:pt modelId="{B36EAC46-A4CD-4B61-94BB-060C9349E10D}" type="sibTrans" cxnId="{155265B6-F632-4A0A-8233-F07F5B1431EB}">
      <dgm:prSet/>
      <dgm:spPr/>
      <dgm:t>
        <a:bodyPr/>
        <a:lstStyle/>
        <a:p>
          <a:endParaRPr lang="en-NZ"/>
        </a:p>
      </dgm:t>
    </dgm:pt>
    <dgm:pt modelId="{7CAF3545-705F-4948-AFF1-5E2FD01F03C9}">
      <dgm:prSet phldrT="[Text]"/>
      <dgm:spPr/>
      <dgm:t>
        <a:bodyPr/>
        <a:lstStyle/>
        <a:p>
          <a:r>
            <a:rPr lang="en-NZ" dirty="0" smtClean="0"/>
            <a:t>Product</a:t>
          </a:r>
          <a:endParaRPr lang="en-NZ" dirty="0"/>
        </a:p>
      </dgm:t>
    </dgm:pt>
    <dgm:pt modelId="{00FB044B-8678-408A-A729-AE03940ED8E0}" type="parTrans" cxnId="{8E452FC1-E6A9-472C-A01A-B87D7818E6E8}">
      <dgm:prSet/>
      <dgm:spPr/>
      <dgm:t>
        <a:bodyPr/>
        <a:lstStyle/>
        <a:p>
          <a:endParaRPr lang="en-NZ"/>
        </a:p>
      </dgm:t>
    </dgm:pt>
    <dgm:pt modelId="{FB952A39-818B-436D-BF38-ADFB53AF6F35}" type="sibTrans" cxnId="{8E452FC1-E6A9-472C-A01A-B87D7818E6E8}">
      <dgm:prSet/>
      <dgm:spPr/>
      <dgm:t>
        <a:bodyPr/>
        <a:lstStyle/>
        <a:p>
          <a:endParaRPr lang="en-NZ"/>
        </a:p>
      </dgm:t>
    </dgm:pt>
    <dgm:pt modelId="{4AFE6A4F-BEC3-470C-9DAB-80CF2C306E8D}">
      <dgm:prSet phldrT="[Text]"/>
      <dgm:spPr/>
      <dgm:t>
        <a:bodyPr/>
        <a:lstStyle/>
        <a:p>
          <a:r>
            <a:rPr lang="en-NZ" dirty="0" smtClean="0"/>
            <a:t>Price</a:t>
          </a:r>
          <a:endParaRPr lang="en-NZ" dirty="0"/>
        </a:p>
      </dgm:t>
    </dgm:pt>
    <dgm:pt modelId="{0B786670-1151-4A7B-A9A2-C365140DCE1D}" type="parTrans" cxnId="{ADDA073B-69A6-4C11-AC55-579904A88966}">
      <dgm:prSet/>
      <dgm:spPr/>
      <dgm:t>
        <a:bodyPr/>
        <a:lstStyle/>
        <a:p>
          <a:endParaRPr lang="en-NZ"/>
        </a:p>
      </dgm:t>
    </dgm:pt>
    <dgm:pt modelId="{20766411-5CA4-4FA9-84D3-FD6D4A16B7D6}" type="sibTrans" cxnId="{ADDA073B-69A6-4C11-AC55-579904A88966}">
      <dgm:prSet/>
      <dgm:spPr/>
      <dgm:t>
        <a:bodyPr/>
        <a:lstStyle/>
        <a:p>
          <a:endParaRPr lang="en-NZ"/>
        </a:p>
      </dgm:t>
    </dgm:pt>
    <dgm:pt modelId="{D9935416-2485-4FD6-8F3E-89FF5C288393}">
      <dgm:prSet phldrT="[Text]"/>
      <dgm:spPr/>
      <dgm:t>
        <a:bodyPr/>
        <a:lstStyle/>
        <a:p>
          <a:r>
            <a:rPr lang="en-NZ" dirty="0" smtClean="0"/>
            <a:t>Place</a:t>
          </a:r>
          <a:endParaRPr lang="en-NZ" dirty="0"/>
        </a:p>
      </dgm:t>
    </dgm:pt>
    <dgm:pt modelId="{1352099D-2B50-4BB9-8F3B-768A96C88BF0}" type="parTrans" cxnId="{7BCA4105-043F-4FC9-BB54-6EF222D777DE}">
      <dgm:prSet/>
      <dgm:spPr/>
      <dgm:t>
        <a:bodyPr/>
        <a:lstStyle/>
        <a:p>
          <a:endParaRPr lang="en-NZ"/>
        </a:p>
      </dgm:t>
    </dgm:pt>
    <dgm:pt modelId="{356250E1-3651-4B1B-B7B8-EE1C921B725F}" type="sibTrans" cxnId="{7BCA4105-043F-4FC9-BB54-6EF222D777DE}">
      <dgm:prSet/>
      <dgm:spPr/>
      <dgm:t>
        <a:bodyPr/>
        <a:lstStyle/>
        <a:p>
          <a:endParaRPr lang="en-NZ"/>
        </a:p>
      </dgm:t>
    </dgm:pt>
    <dgm:pt modelId="{B874BBFB-3314-49D0-AA9A-0BE7F6E7FE0B}">
      <dgm:prSet phldrT="[Text]"/>
      <dgm:spPr/>
      <dgm:t>
        <a:bodyPr/>
        <a:lstStyle/>
        <a:p>
          <a:r>
            <a:rPr lang="en-NZ" dirty="0" smtClean="0"/>
            <a:t>Promotion</a:t>
          </a:r>
          <a:endParaRPr lang="en-NZ" dirty="0"/>
        </a:p>
      </dgm:t>
    </dgm:pt>
    <dgm:pt modelId="{A8F704E0-0F3B-4A29-B716-16349E083E37}" type="parTrans" cxnId="{D6312214-CA2B-4861-B4A8-65B72A3E8554}">
      <dgm:prSet/>
      <dgm:spPr/>
      <dgm:t>
        <a:bodyPr/>
        <a:lstStyle/>
        <a:p>
          <a:endParaRPr lang="en-NZ"/>
        </a:p>
      </dgm:t>
    </dgm:pt>
    <dgm:pt modelId="{4FA86D4A-AB84-4FA6-ACE4-5E83FA84D530}" type="sibTrans" cxnId="{D6312214-CA2B-4861-B4A8-65B72A3E8554}">
      <dgm:prSet/>
      <dgm:spPr/>
      <dgm:t>
        <a:bodyPr/>
        <a:lstStyle/>
        <a:p>
          <a:endParaRPr lang="en-NZ"/>
        </a:p>
      </dgm:t>
    </dgm:pt>
    <dgm:pt modelId="{D699C143-4E02-4D29-8619-F57EF531356F}" type="pres">
      <dgm:prSet presAssocID="{0AB677F7-CAEF-4957-9539-8561DA311BD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NZ"/>
        </a:p>
      </dgm:t>
    </dgm:pt>
    <dgm:pt modelId="{29F1B5A4-FCA4-4304-B59D-B3A5B1ADCF1C}" type="pres">
      <dgm:prSet presAssocID="{7A62C617-3B6C-43DC-B187-E7C918A72C97}" presName="centerShape" presStyleLbl="node0" presStyleIdx="0" presStyleCnt="1"/>
      <dgm:spPr/>
      <dgm:t>
        <a:bodyPr/>
        <a:lstStyle/>
        <a:p>
          <a:endParaRPr lang="en-NZ"/>
        </a:p>
      </dgm:t>
    </dgm:pt>
    <dgm:pt modelId="{3921313A-7DAC-41F7-9FBD-68A2CEE2EF03}" type="pres">
      <dgm:prSet presAssocID="{00FB044B-8678-408A-A729-AE03940ED8E0}" presName="parTrans" presStyleLbl="sibTrans2D1" presStyleIdx="0" presStyleCnt="4"/>
      <dgm:spPr/>
      <dgm:t>
        <a:bodyPr/>
        <a:lstStyle/>
        <a:p>
          <a:endParaRPr lang="en-NZ"/>
        </a:p>
      </dgm:t>
    </dgm:pt>
    <dgm:pt modelId="{60F0BBAF-7175-45B4-A99E-4C8C47F664D5}" type="pres">
      <dgm:prSet presAssocID="{00FB044B-8678-408A-A729-AE03940ED8E0}" presName="connectorText" presStyleLbl="sibTrans2D1" presStyleIdx="0" presStyleCnt="4"/>
      <dgm:spPr/>
      <dgm:t>
        <a:bodyPr/>
        <a:lstStyle/>
        <a:p>
          <a:endParaRPr lang="en-NZ"/>
        </a:p>
      </dgm:t>
    </dgm:pt>
    <dgm:pt modelId="{D5B7D3EF-2878-48CF-B159-512C1C40C5E3}" type="pres">
      <dgm:prSet presAssocID="{7CAF3545-705F-4948-AFF1-5E2FD01F03C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97185C42-B3AC-4791-A5EE-D4F01579623B}" type="pres">
      <dgm:prSet presAssocID="{0B786670-1151-4A7B-A9A2-C365140DCE1D}" presName="parTrans" presStyleLbl="sibTrans2D1" presStyleIdx="1" presStyleCnt="4"/>
      <dgm:spPr/>
      <dgm:t>
        <a:bodyPr/>
        <a:lstStyle/>
        <a:p>
          <a:endParaRPr lang="en-NZ"/>
        </a:p>
      </dgm:t>
    </dgm:pt>
    <dgm:pt modelId="{23E0B007-E79F-4015-BCF4-14CAF34AFB4F}" type="pres">
      <dgm:prSet presAssocID="{0B786670-1151-4A7B-A9A2-C365140DCE1D}" presName="connectorText" presStyleLbl="sibTrans2D1" presStyleIdx="1" presStyleCnt="4"/>
      <dgm:spPr/>
      <dgm:t>
        <a:bodyPr/>
        <a:lstStyle/>
        <a:p>
          <a:endParaRPr lang="en-NZ"/>
        </a:p>
      </dgm:t>
    </dgm:pt>
    <dgm:pt modelId="{48501733-B4CD-4DD8-B4F0-678ED629D207}" type="pres">
      <dgm:prSet presAssocID="{4AFE6A4F-BEC3-470C-9DAB-80CF2C306E8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AB6AC3B2-7358-4C0D-B476-F70A41BCB39E}" type="pres">
      <dgm:prSet presAssocID="{1352099D-2B50-4BB9-8F3B-768A96C88BF0}" presName="parTrans" presStyleLbl="sibTrans2D1" presStyleIdx="2" presStyleCnt="4"/>
      <dgm:spPr/>
      <dgm:t>
        <a:bodyPr/>
        <a:lstStyle/>
        <a:p>
          <a:endParaRPr lang="en-NZ"/>
        </a:p>
      </dgm:t>
    </dgm:pt>
    <dgm:pt modelId="{A20E228D-CC9A-4BC2-8FB6-25BF34C1FB7A}" type="pres">
      <dgm:prSet presAssocID="{1352099D-2B50-4BB9-8F3B-768A96C88BF0}" presName="connectorText" presStyleLbl="sibTrans2D1" presStyleIdx="2" presStyleCnt="4"/>
      <dgm:spPr/>
      <dgm:t>
        <a:bodyPr/>
        <a:lstStyle/>
        <a:p>
          <a:endParaRPr lang="en-NZ"/>
        </a:p>
      </dgm:t>
    </dgm:pt>
    <dgm:pt modelId="{D48B9301-B9E9-4D11-AA83-4AB8E6C7CAC4}" type="pres">
      <dgm:prSet presAssocID="{D9935416-2485-4FD6-8F3E-89FF5C28839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F326CEBF-5C48-48E5-85E0-54E4F093B61A}" type="pres">
      <dgm:prSet presAssocID="{A8F704E0-0F3B-4A29-B716-16349E083E37}" presName="parTrans" presStyleLbl="sibTrans2D1" presStyleIdx="3" presStyleCnt="4"/>
      <dgm:spPr/>
      <dgm:t>
        <a:bodyPr/>
        <a:lstStyle/>
        <a:p>
          <a:endParaRPr lang="en-NZ"/>
        </a:p>
      </dgm:t>
    </dgm:pt>
    <dgm:pt modelId="{13892D46-E21C-49AF-B344-99770CEC5A1E}" type="pres">
      <dgm:prSet presAssocID="{A8F704E0-0F3B-4A29-B716-16349E083E37}" presName="connectorText" presStyleLbl="sibTrans2D1" presStyleIdx="3" presStyleCnt="4"/>
      <dgm:spPr/>
      <dgm:t>
        <a:bodyPr/>
        <a:lstStyle/>
        <a:p>
          <a:endParaRPr lang="en-NZ"/>
        </a:p>
      </dgm:t>
    </dgm:pt>
    <dgm:pt modelId="{BC647AFC-B90F-40B7-977A-65CD1DBDCD9C}" type="pres">
      <dgm:prSet presAssocID="{B874BBFB-3314-49D0-AA9A-0BE7F6E7FE0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7C5AC9D1-9FB1-46C2-8934-B882BDF3378A}" type="presOf" srcId="{0B786670-1151-4A7B-A9A2-C365140DCE1D}" destId="{97185C42-B3AC-4791-A5EE-D4F01579623B}" srcOrd="0" destOrd="0" presId="urn:microsoft.com/office/officeart/2005/8/layout/radial5"/>
    <dgm:cxn modelId="{38ECB705-EF54-40F5-AFDE-FB4DB731CE4B}" type="presOf" srcId="{D9935416-2485-4FD6-8F3E-89FF5C288393}" destId="{D48B9301-B9E9-4D11-AA83-4AB8E6C7CAC4}" srcOrd="0" destOrd="0" presId="urn:microsoft.com/office/officeart/2005/8/layout/radial5"/>
    <dgm:cxn modelId="{CBAB3901-3023-4573-829D-7FD5B2393841}" type="presOf" srcId="{1352099D-2B50-4BB9-8F3B-768A96C88BF0}" destId="{A20E228D-CC9A-4BC2-8FB6-25BF34C1FB7A}" srcOrd="1" destOrd="0" presId="urn:microsoft.com/office/officeart/2005/8/layout/radial5"/>
    <dgm:cxn modelId="{155265B6-F632-4A0A-8233-F07F5B1431EB}" srcId="{0AB677F7-CAEF-4957-9539-8561DA311BDE}" destId="{7A62C617-3B6C-43DC-B187-E7C918A72C97}" srcOrd="0" destOrd="0" parTransId="{7593735E-1CB3-4AB7-8283-9D1ED9798938}" sibTransId="{B36EAC46-A4CD-4B61-94BB-060C9349E10D}"/>
    <dgm:cxn modelId="{D9ADFBE2-DEAE-49CC-AA3C-883C27718D97}" type="presOf" srcId="{A8F704E0-0F3B-4A29-B716-16349E083E37}" destId="{F326CEBF-5C48-48E5-85E0-54E4F093B61A}" srcOrd="0" destOrd="0" presId="urn:microsoft.com/office/officeart/2005/8/layout/radial5"/>
    <dgm:cxn modelId="{ADDA073B-69A6-4C11-AC55-579904A88966}" srcId="{7A62C617-3B6C-43DC-B187-E7C918A72C97}" destId="{4AFE6A4F-BEC3-470C-9DAB-80CF2C306E8D}" srcOrd="1" destOrd="0" parTransId="{0B786670-1151-4A7B-A9A2-C365140DCE1D}" sibTransId="{20766411-5CA4-4FA9-84D3-FD6D4A16B7D6}"/>
    <dgm:cxn modelId="{3C88B1AA-55B0-478A-A930-2F0609B56811}" type="presOf" srcId="{B874BBFB-3314-49D0-AA9A-0BE7F6E7FE0B}" destId="{BC647AFC-B90F-40B7-977A-65CD1DBDCD9C}" srcOrd="0" destOrd="0" presId="urn:microsoft.com/office/officeart/2005/8/layout/radial5"/>
    <dgm:cxn modelId="{6E5A1248-8190-428E-9325-D2E86285F8FB}" type="presOf" srcId="{0B786670-1151-4A7B-A9A2-C365140DCE1D}" destId="{23E0B007-E79F-4015-BCF4-14CAF34AFB4F}" srcOrd="1" destOrd="0" presId="urn:microsoft.com/office/officeart/2005/8/layout/radial5"/>
    <dgm:cxn modelId="{743D4A68-1306-43EA-8051-E9C4EE4E4F17}" type="presOf" srcId="{0AB677F7-CAEF-4957-9539-8561DA311BDE}" destId="{D699C143-4E02-4D29-8619-F57EF531356F}" srcOrd="0" destOrd="0" presId="urn:microsoft.com/office/officeart/2005/8/layout/radial5"/>
    <dgm:cxn modelId="{7BCA4105-043F-4FC9-BB54-6EF222D777DE}" srcId="{7A62C617-3B6C-43DC-B187-E7C918A72C97}" destId="{D9935416-2485-4FD6-8F3E-89FF5C288393}" srcOrd="2" destOrd="0" parTransId="{1352099D-2B50-4BB9-8F3B-768A96C88BF0}" sibTransId="{356250E1-3651-4B1B-B7B8-EE1C921B725F}"/>
    <dgm:cxn modelId="{8E1073AC-B72C-41AD-9AD5-61C3616699CA}" type="presOf" srcId="{00FB044B-8678-408A-A729-AE03940ED8E0}" destId="{3921313A-7DAC-41F7-9FBD-68A2CEE2EF03}" srcOrd="0" destOrd="0" presId="urn:microsoft.com/office/officeart/2005/8/layout/radial5"/>
    <dgm:cxn modelId="{6E3685E7-DD67-4ABB-8D5F-8640FE6FBDFC}" type="presOf" srcId="{7CAF3545-705F-4948-AFF1-5E2FD01F03C9}" destId="{D5B7D3EF-2878-48CF-B159-512C1C40C5E3}" srcOrd="0" destOrd="0" presId="urn:microsoft.com/office/officeart/2005/8/layout/radial5"/>
    <dgm:cxn modelId="{E354FF03-7507-47FE-B0E3-59C148D0EBDC}" type="presOf" srcId="{1352099D-2B50-4BB9-8F3B-768A96C88BF0}" destId="{AB6AC3B2-7358-4C0D-B476-F70A41BCB39E}" srcOrd="0" destOrd="0" presId="urn:microsoft.com/office/officeart/2005/8/layout/radial5"/>
    <dgm:cxn modelId="{D6312214-CA2B-4861-B4A8-65B72A3E8554}" srcId="{7A62C617-3B6C-43DC-B187-E7C918A72C97}" destId="{B874BBFB-3314-49D0-AA9A-0BE7F6E7FE0B}" srcOrd="3" destOrd="0" parTransId="{A8F704E0-0F3B-4A29-B716-16349E083E37}" sibTransId="{4FA86D4A-AB84-4FA6-ACE4-5E83FA84D530}"/>
    <dgm:cxn modelId="{8E452FC1-E6A9-472C-A01A-B87D7818E6E8}" srcId="{7A62C617-3B6C-43DC-B187-E7C918A72C97}" destId="{7CAF3545-705F-4948-AFF1-5E2FD01F03C9}" srcOrd="0" destOrd="0" parTransId="{00FB044B-8678-408A-A729-AE03940ED8E0}" sibTransId="{FB952A39-818B-436D-BF38-ADFB53AF6F35}"/>
    <dgm:cxn modelId="{6FFB5C50-31CE-4387-94B2-EC6F802145A4}" type="presOf" srcId="{7A62C617-3B6C-43DC-B187-E7C918A72C97}" destId="{29F1B5A4-FCA4-4304-B59D-B3A5B1ADCF1C}" srcOrd="0" destOrd="0" presId="urn:microsoft.com/office/officeart/2005/8/layout/radial5"/>
    <dgm:cxn modelId="{F0140E7D-C02C-45E8-A99B-39E3E59C0804}" type="presOf" srcId="{A8F704E0-0F3B-4A29-B716-16349E083E37}" destId="{13892D46-E21C-49AF-B344-99770CEC5A1E}" srcOrd="1" destOrd="0" presId="urn:microsoft.com/office/officeart/2005/8/layout/radial5"/>
    <dgm:cxn modelId="{0620B325-81CB-46C9-AD23-B6760F9C8AB4}" type="presOf" srcId="{4AFE6A4F-BEC3-470C-9DAB-80CF2C306E8D}" destId="{48501733-B4CD-4DD8-B4F0-678ED629D207}" srcOrd="0" destOrd="0" presId="urn:microsoft.com/office/officeart/2005/8/layout/radial5"/>
    <dgm:cxn modelId="{2EC8FCEC-82E6-4A92-9B3E-D29EF784D1A3}" type="presOf" srcId="{00FB044B-8678-408A-A729-AE03940ED8E0}" destId="{60F0BBAF-7175-45B4-A99E-4C8C47F664D5}" srcOrd="1" destOrd="0" presId="urn:microsoft.com/office/officeart/2005/8/layout/radial5"/>
    <dgm:cxn modelId="{C2259209-48AD-45DE-A524-44369E3C6324}" type="presParOf" srcId="{D699C143-4E02-4D29-8619-F57EF531356F}" destId="{29F1B5A4-FCA4-4304-B59D-B3A5B1ADCF1C}" srcOrd="0" destOrd="0" presId="urn:microsoft.com/office/officeart/2005/8/layout/radial5"/>
    <dgm:cxn modelId="{3D8A6095-96C7-4F20-87E5-9926CB171D0F}" type="presParOf" srcId="{D699C143-4E02-4D29-8619-F57EF531356F}" destId="{3921313A-7DAC-41F7-9FBD-68A2CEE2EF03}" srcOrd="1" destOrd="0" presId="urn:microsoft.com/office/officeart/2005/8/layout/radial5"/>
    <dgm:cxn modelId="{57083012-5F7C-41B5-B337-D94506DB6127}" type="presParOf" srcId="{3921313A-7DAC-41F7-9FBD-68A2CEE2EF03}" destId="{60F0BBAF-7175-45B4-A99E-4C8C47F664D5}" srcOrd="0" destOrd="0" presId="urn:microsoft.com/office/officeart/2005/8/layout/radial5"/>
    <dgm:cxn modelId="{BD93CAE1-E7E0-4103-832C-0F682B5A37AC}" type="presParOf" srcId="{D699C143-4E02-4D29-8619-F57EF531356F}" destId="{D5B7D3EF-2878-48CF-B159-512C1C40C5E3}" srcOrd="2" destOrd="0" presId="urn:microsoft.com/office/officeart/2005/8/layout/radial5"/>
    <dgm:cxn modelId="{03712554-EEA9-433A-832C-764DC2FA316E}" type="presParOf" srcId="{D699C143-4E02-4D29-8619-F57EF531356F}" destId="{97185C42-B3AC-4791-A5EE-D4F01579623B}" srcOrd="3" destOrd="0" presId="urn:microsoft.com/office/officeart/2005/8/layout/radial5"/>
    <dgm:cxn modelId="{70A6AF85-0899-46A6-87E6-D125661871EB}" type="presParOf" srcId="{97185C42-B3AC-4791-A5EE-D4F01579623B}" destId="{23E0B007-E79F-4015-BCF4-14CAF34AFB4F}" srcOrd="0" destOrd="0" presId="urn:microsoft.com/office/officeart/2005/8/layout/radial5"/>
    <dgm:cxn modelId="{C054AE91-84FA-4619-B170-1810BDE1A631}" type="presParOf" srcId="{D699C143-4E02-4D29-8619-F57EF531356F}" destId="{48501733-B4CD-4DD8-B4F0-678ED629D207}" srcOrd="4" destOrd="0" presId="urn:microsoft.com/office/officeart/2005/8/layout/radial5"/>
    <dgm:cxn modelId="{7E173B6D-0AE4-4F22-960E-90474CDB7DB0}" type="presParOf" srcId="{D699C143-4E02-4D29-8619-F57EF531356F}" destId="{AB6AC3B2-7358-4C0D-B476-F70A41BCB39E}" srcOrd="5" destOrd="0" presId="urn:microsoft.com/office/officeart/2005/8/layout/radial5"/>
    <dgm:cxn modelId="{65F8601C-4996-410D-9C01-377E1B5345EE}" type="presParOf" srcId="{AB6AC3B2-7358-4C0D-B476-F70A41BCB39E}" destId="{A20E228D-CC9A-4BC2-8FB6-25BF34C1FB7A}" srcOrd="0" destOrd="0" presId="urn:microsoft.com/office/officeart/2005/8/layout/radial5"/>
    <dgm:cxn modelId="{0D4C984E-E85C-43EF-92D7-5B72E1A6BA54}" type="presParOf" srcId="{D699C143-4E02-4D29-8619-F57EF531356F}" destId="{D48B9301-B9E9-4D11-AA83-4AB8E6C7CAC4}" srcOrd="6" destOrd="0" presId="urn:microsoft.com/office/officeart/2005/8/layout/radial5"/>
    <dgm:cxn modelId="{99260D36-725B-4D0F-BC1D-2B70F8CB9714}" type="presParOf" srcId="{D699C143-4E02-4D29-8619-F57EF531356F}" destId="{F326CEBF-5C48-48E5-85E0-54E4F093B61A}" srcOrd="7" destOrd="0" presId="urn:microsoft.com/office/officeart/2005/8/layout/radial5"/>
    <dgm:cxn modelId="{647967A1-F98E-4423-9F71-93A393BC83CB}" type="presParOf" srcId="{F326CEBF-5C48-48E5-85E0-54E4F093B61A}" destId="{13892D46-E21C-49AF-B344-99770CEC5A1E}" srcOrd="0" destOrd="0" presId="urn:microsoft.com/office/officeart/2005/8/layout/radial5"/>
    <dgm:cxn modelId="{725F4631-2EB3-4931-AA74-E7830CF3337C}" type="presParOf" srcId="{D699C143-4E02-4D29-8619-F57EF531356F}" destId="{BC647AFC-B90F-40B7-977A-65CD1DBDCD9C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EF493D-005F-4F5E-8182-2DB62969123C}">
      <dsp:nvSpPr>
        <dsp:cNvPr id="0" name=""/>
        <dsp:cNvSpPr/>
      </dsp:nvSpPr>
      <dsp:spPr>
        <a:xfrm>
          <a:off x="482206" y="0"/>
          <a:ext cx="5465007" cy="3286148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D05DD7-342C-4698-86AC-C88A76774727}">
      <dsp:nvSpPr>
        <dsp:cNvPr id="0" name=""/>
        <dsp:cNvSpPr/>
      </dsp:nvSpPr>
      <dsp:spPr>
        <a:xfrm>
          <a:off x="117" y="985844"/>
          <a:ext cx="2041764" cy="131445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800" kern="1200" dirty="0" smtClean="0"/>
            <a:t>Gathering</a:t>
          </a:r>
          <a:endParaRPr lang="en-NZ" sz="2800" kern="1200" dirty="0"/>
        </a:p>
      </dsp:txBody>
      <dsp:txXfrm>
        <a:off x="117" y="985844"/>
        <a:ext cx="2041764" cy="1314459"/>
      </dsp:txXfrm>
    </dsp:sp>
    <dsp:sp modelId="{CC71EF27-08E4-49D3-B6EC-CE3BAD25B06D}">
      <dsp:nvSpPr>
        <dsp:cNvPr id="0" name=""/>
        <dsp:cNvSpPr/>
      </dsp:nvSpPr>
      <dsp:spPr>
        <a:xfrm>
          <a:off x="2193827" y="985844"/>
          <a:ext cx="2041764" cy="1314459"/>
        </a:xfrm>
        <a:prstGeom prst="roundRect">
          <a:avLst/>
        </a:prstGeom>
        <a:solidFill>
          <a:schemeClr val="accent2">
            <a:hueOff val="-4271743"/>
            <a:satOff val="12481"/>
            <a:lumOff val="-2353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800" kern="1200" dirty="0" smtClean="0"/>
            <a:t>Processing</a:t>
          </a:r>
          <a:endParaRPr lang="en-NZ" sz="2800" kern="1200" dirty="0"/>
        </a:p>
      </dsp:txBody>
      <dsp:txXfrm>
        <a:off x="2193827" y="985844"/>
        <a:ext cx="2041764" cy="1314459"/>
      </dsp:txXfrm>
    </dsp:sp>
    <dsp:sp modelId="{2C30D423-DE4A-4EB7-9A92-9356335D7D36}">
      <dsp:nvSpPr>
        <dsp:cNvPr id="0" name=""/>
        <dsp:cNvSpPr/>
      </dsp:nvSpPr>
      <dsp:spPr>
        <a:xfrm>
          <a:off x="4387537" y="985844"/>
          <a:ext cx="2041764" cy="1314459"/>
        </a:xfrm>
        <a:prstGeom prst="roundRect">
          <a:avLst/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800" kern="1200" dirty="0" smtClean="0"/>
            <a:t>Applying</a:t>
          </a:r>
          <a:endParaRPr lang="en-NZ" sz="2800" kern="1200" dirty="0"/>
        </a:p>
      </dsp:txBody>
      <dsp:txXfrm>
        <a:off x="4387537" y="985844"/>
        <a:ext cx="2041764" cy="131445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F1B5A4-FCA4-4304-B59D-B3A5B1ADCF1C}">
      <dsp:nvSpPr>
        <dsp:cNvPr id="0" name=""/>
        <dsp:cNvSpPr/>
      </dsp:nvSpPr>
      <dsp:spPr>
        <a:xfrm>
          <a:off x="2513707" y="1497707"/>
          <a:ext cx="1068585" cy="10685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500" kern="1200" dirty="0" smtClean="0"/>
            <a:t>Four P’s</a:t>
          </a:r>
          <a:endParaRPr lang="en-NZ" sz="2500" kern="1200" dirty="0"/>
        </a:p>
      </dsp:txBody>
      <dsp:txXfrm>
        <a:off x="2513707" y="1497707"/>
        <a:ext cx="1068585" cy="1068585"/>
      </dsp:txXfrm>
    </dsp:sp>
    <dsp:sp modelId="{3921313A-7DAC-41F7-9FBD-68A2CEE2EF03}">
      <dsp:nvSpPr>
        <dsp:cNvPr id="0" name=""/>
        <dsp:cNvSpPr/>
      </dsp:nvSpPr>
      <dsp:spPr>
        <a:xfrm rot="16200000">
          <a:off x="2934877" y="1109011"/>
          <a:ext cx="226245" cy="3633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1200" kern="1200"/>
        </a:p>
      </dsp:txBody>
      <dsp:txXfrm rot="16200000">
        <a:off x="2934877" y="1109011"/>
        <a:ext cx="226245" cy="363319"/>
      </dsp:txXfrm>
    </dsp:sp>
    <dsp:sp modelId="{D5B7D3EF-2878-48CF-B159-512C1C40C5E3}">
      <dsp:nvSpPr>
        <dsp:cNvPr id="0" name=""/>
        <dsp:cNvSpPr/>
      </dsp:nvSpPr>
      <dsp:spPr>
        <a:xfrm>
          <a:off x="2513707" y="2243"/>
          <a:ext cx="1068585" cy="106858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200" kern="1200" dirty="0" smtClean="0"/>
            <a:t>Product</a:t>
          </a:r>
          <a:endParaRPr lang="en-NZ" sz="1200" kern="1200" dirty="0"/>
        </a:p>
      </dsp:txBody>
      <dsp:txXfrm>
        <a:off x="2513707" y="2243"/>
        <a:ext cx="1068585" cy="1068585"/>
      </dsp:txXfrm>
    </dsp:sp>
    <dsp:sp modelId="{97185C42-B3AC-4791-A5EE-D4F01579623B}">
      <dsp:nvSpPr>
        <dsp:cNvPr id="0" name=""/>
        <dsp:cNvSpPr/>
      </dsp:nvSpPr>
      <dsp:spPr>
        <a:xfrm>
          <a:off x="3676206" y="1850340"/>
          <a:ext cx="226245" cy="3633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1200" kern="1200"/>
        </a:p>
      </dsp:txBody>
      <dsp:txXfrm>
        <a:off x="3676206" y="1850340"/>
        <a:ext cx="226245" cy="363319"/>
      </dsp:txXfrm>
    </dsp:sp>
    <dsp:sp modelId="{48501733-B4CD-4DD8-B4F0-678ED629D207}">
      <dsp:nvSpPr>
        <dsp:cNvPr id="0" name=""/>
        <dsp:cNvSpPr/>
      </dsp:nvSpPr>
      <dsp:spPr>
        <a:xfrm>
          <a:off x="4009170" y="1497707"/>
          <a:ext cx="1068585" cy="106858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200" kern="1200" dirty="0" smtClean="0"/>
            <a:t>Price</a:t>
          </a:r>
          <a:endParaRPr lang="en-NZ" sz="1200" kern="1200" dirty="0"/>
        </a:p>
      </dsp:txBody>
      <dsp:txXfrm>
        <a:off x="4009170" y="1497707"/>
        <a:ext cx="1068585" cy="1068585"/>
      </dsp:txXfrm>
    </dsp:sp>
    <dsp:sp modelId="{AB6AC3B2-7358-4C0D-B476-F70A41BCB39E}">
      <dsp:nvSpPr>
        <dsp:cNvPr id="0" name=""/>
        <dsp:cNvSpPr/>
      </dsp:nvSpPr>
      <dsp:spPr>
        <a:xfrm rot="5400000">
          <a:off x="2934877" y="2591669"/>
          <a:ext cx="226245" cy="3633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1200" kern="1200"/>
        </a:p>
      </dsp:txBody>
      <dsp:txXfrm rot="5400000">
        <a:off x="2934877" y="2591669"/>
        <a:ext cx="226245" cy="363319"/>
      </dsp:txXfrm>
    </dsp:sp>
    <dsp:sp modelId="{D48B9301-B9E9-4D11-AA83-4AB8E6C7CAC4}">
      <dsp:nvSpPr>
        <dsp:cNvPr id="0" name=""/>
        <dsp:cNvSpPr/>
      </dsp:nvSpPr>
      <dsp:spPr>
        <a:xfrm>
          <a:off x="2513707" y="2993170"/>
          <a:ext cx="1068585" cy="106858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200" kern="1200" dirty="0" smtClean="0"/>
            <a:t>Place</a:t>
          </a:r>
          <a:endParaRPr lang="en-NZ" sz="1200" kern="1200" dirty="0"/>
        </a:p>
      </dsp:txBody>
      <dsp:txXfrm>
        <a:off x="2513707" y="2993170"/>
        <a:ext cx="1068585" cy="1068585"/>
      </dsp:txXfrm>
    </dsp:sp>
    <dsp:sp modelId="{F326CEBF-5C48-48E5-85E0-54E4F093B61A}">
      <dsp:nvSpPr>
        <dsp:cNvPr id="0" name=""/>
        <dsp:cNvSpPr/>
      </dsp:nvSpPr>
      <dsp:spPr>
        <a:xfrm rot="10800000">
          <a:off x="2193548" y="1850340"/>
          <a:ext cx="226245" cy="3633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1200" kern="1200"/>
        </a:p>
      </dsp:txBody>
      <dsp:txXfrm rot="10800000">
        <a:off x="2193548" y="1850340"/>
        <a:ext cx="226245" cy="363319"/>
      </dsp:txXfrm>
    </dsp:sp>
    <dsp:sp modelId="{BC647AFC-B90F-40B7-977A-65CD1DBDCD9C}">
      <dsp:nvSpPr>
        <dsp:cNvPr id="0" name=""/>
        <dsp:cNvSpPr/>
      </dsp:nvSpPr>
      <dsp:spPr>
        <a:xfrm>
          <a:off x="1018243" y="1497707"/>
          <a:ext cx="1068585" cy="106858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200" kern="1200" dirty="0" smtClean="0"/>
            <a:t>Promotion</a:t>
          </a:r>
          <a:endParaRPr lang="en-NZ" sz="1200" kern="1200" dirty="0"/>
        </a:p>
      </dsp:txBody>
      <dsp:txXfrm>
        <a:off x="1018243" y="1497707"/>
        <a:ext cx="1068585" cy="10685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05982-3722-4E6D-8737-DBB7BE7394D1}" type="datetimeFigureOut">
              <a:rPr lang="en-US" smtClean="0"/>
              <a:t>5/16/2010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4FAE24-78FD-45D5-A378-265264FDF4EC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5DED5D-9907-46D0-864E-34528BAC4E7B}" type="datetimeFigureOut">
              <a:rPr lang="en-US" smtClean="0"/>
              <a:pPr/>
              <a:t>5/16/2010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698500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24363"/>
            <a:ext cx="54864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B66AE-BB22-41E8-95EC-2046AF47FEEA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B66AE-BB22-41E8-95EC-2046AF47FEEA}" type="slidenum">
              <a:rPr lang="en-NZ" smtClean="0"/>
              <a:pPr/>
              <a:t>1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51090-37AD-41AF-BC66-4D894475E3FD}" type="datetime1">
              <a:rPr lang="en-US" smtClean="0"/>
              <a:pPr/>
              <a:t>5/16/2010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18E2B0F-941F-401A-90BC-E2F68D312BF1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C36B-DFE7-4A82-85AF-A511859D5825}" type="datetime1">
              <a:rPr lang="en-US" smtClean="0"/>
              <a:pPr/>
              <a:t>5/16/2010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2B0F-941F-401A-90BC-E2F68D312BF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18E2B0F-941F-401A-90BC-E2F68D312BF1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F41C-F284-463D-A856-A0404AA7DE94}" type="datetime1">
              <a:rPr lang="en-US" smtClean="0"/>
              <a:pPr/>
              <a:t>5/16/2010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929EA-7875-4862-A151-E511F69879AC}" type="datetime1">
              <a:rPr lang="en-US" smtClean="0"/>
              <a:pPr/>
              <a:t>5/16/2010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18E2B0F-941F-401A-90BC-E2F68D312BF1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4DEC5-6D15-4A0B-9863-F08EFE24FC65}" type="datetime1">
              <a:rPr lang="en-US" smtClean="0"/>
              <a:pPr/>
              <a:t>5/16/2010</a:t>
            </a:fld>
            <a:endParaRPr lang="en-NZ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18E2B0F-941F-401A-90BC-E2F68D312BF1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96AA926-E6C3-46DE-AF77-AEC4D26182D3}" type="datetime1">
              <a:rPr lang="en-US" smtClean="0"/>
              <a:pPr/>
              <a:t>5/16/2010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2B0F-941F-401A-90BC-E2F68D312BF1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265F8-EFDE-44F0-879A-E3130B7492F0}" type="datetime1">
              <a:rPr lang="en-US" smtClean="0"/>
              <a:pPr/>
              <a:t>5/16/2010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18E2B0F-941F-401A-90BC-E2F68D312BF1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9CD68-E503-4A1B-9077-DE45CF4AE7E5}" type="datetime1">
              <a:rPr lang="en-US" smtClean="0"/>
              <a:pPr/>
              <a:t>5/16/2010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18E2B0F-941F-401A-90BC-E2F68D312BF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F379-26D7-4DFB-A3D0-C39B5B82D3DA}" type="datetime1">
              <a:rPr lang="en-US" smtClean="0"/>
              <a:pPr/>
              <a:t>5/16/2010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18E2B0F-941F-401A-90BC-E2F68D312BF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18E2B0F-941F-401A-90BC-E2F68D312BF1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4355-14E4-4866-9713-16CAE6990950}" type="datetime1">
              <a:rPr lang="en-US" smtClean="0"/>
              <a:pPr/>
              <a:t>5/16/2010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18E2B0F-941F-401A-90BC-E2F68D312BF1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A40077B-09E0-473D-AB39-4D3FAF741032}" type="datetime1">
              <a:rPr lang="en-US" smtClean="0"/>
              <a:pPr/>
              <a:t>5/16/2010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D074889-37B2-4350-917C-24DD815E040B}" type="datetime1">
              <a:rPr lang="en-US" smtClean="0"/>
              <a:pPr/>
              <a:t>5/16/2010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NZ" smtClean="0"/>
              <a:t>K Wissel 2010</a:t>
            </a:r>
            <a:endParaRPr lang="en-NZ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18E2B0F-941F-401A-90BC-E2F68D312BF1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sinessdictionary.com/definition/market.html" TargetMode="External"/><Relationship Id="rId2" Type="http://schemas.openxmlformats.org/officeDocument/2006/relationships/hyperlink" Target="http://www.businessdictionary.com/definition/requirement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usinessdictionary.com/definition/profit.html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5786" y="2819400"/>
            <a:ext cx="7429552" cy="1752600"/>
          </a:xfrm>
        </p:spPr>
        <p:txBody>
          <a:bodyPr/>
          <a:lstStyle/>
          <a:p>
            <a:r>
              <a:rPr lang="en-NZ" dirty="0" smtClean="0"/>
              <a:t>Applying the marketing mix to a product</a:t>
            </a:r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To Market, To Market</a:t>
            </a:r>
            <a:endParaRPr lang="en-NZ" dirty="0"/>
          </a:p>
        </p:txBody>
      </p:sp>
      <p:pic>
        <p:nvPicPr>
          <p:cNvPr id="15" name="Picture 14" descr="temescalmarket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3500438"/>
            <a:ext cx="2571744" cy="257174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342880"/>
          </a:xfrm>
        </p:spPr>
        <p:txBody>
          <a:bodyPr>
            <a:normAutofit fontScale="90000"/>
          </a:bodyPr>
          <a:lstStyle/>
          <a:p>
            <a:r>
              <a:rPr lang="en-NZ" sz="2200" dirty="0" smtClean="0"/>
              <a:t>Slushy Sales Plan </a:t>
            </a:r>
            <a:r>
              <a:rPr lang="en-NZ" dirty="0" smtClean="0"/>
              <a:t>– </a:t>
            </a:r>
            <a:r>
              <a:rPr lang="en-NZ" sz="1800" dirty="0" smtClean="0"/>
              <a:t>January 2011</a:t>
            </a:r>
            <a:endParaRPr lang="en-NZ" sz="1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14282" y="707378"/>
          <a:ext cx="8644002" cy="5737073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440667"/>
                <a:gridCol w="1440667"/>
                <a:gridCol w="1440667"/>
                <a:gridCol w="1440667"/>
                <a:gridCol w="1440667"/>
                <a:gridCol w="1440667"/>
              </a:tblGrid>
              <a:tr h="564064">
                <a:tc>
                  <a:txBody>
                    <a:bodyPr/>
                    <a:lstStyle/>
                    <a:p>
                      <a:pPr algn="ctr"/>
                      <a:r>
                        <a:rPr lang="en-NZ" sz="1600" dirty="0" smtClean="0"/>
                        <a:t>Date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600" dirty="0" smtClean="0"/>
                        <a:t>Weather Forecast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600" dirty="0" smtClean="0"/>
                        <a:t>Place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600" dirty="0" smtClean="0"/>
                        <a:t>Product 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600" dirty="0" smtClean="0"/>
                        <a:t>Price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600" dirty="0" smtClean="0"/>
                        <a:t>Promotion</a:t>
                      </a:r>
                      <a:endParaRPr lang="en-NZ" sz="1600" dirty="0"/>
                    </a:p>
                  </a:txBody>
                  <a:tcPr/>
                </a:tc>
              </a:tr>
              <a:tr h="1230525"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 smtClean="0"/>
                        <a:t>Sunny</a:t>
                      </a:r>
                    </a:p>
                    <a:p>
                      <a:pPr algn="ctr"/>
                      <a:r>
                        <a:rPr lang="en-NZ" sz="1400" dirty="0" smtClean="0"/>
                        <a:t>High 16°C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100" dirty="0" smtClean="0"/>
                        <a:t>High Humidity</a:t>
                      </a:r>
                    </a:p>
                    <a:p>
                      <a:pPr algn="ctr"/>
                      <a:endParaRPr lang="en-N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</a:tr>
              <a:tr h="1300734"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 smtClean="0"/>
                        <a:t>Overcast</a:t>
                      </a:r>
                    </a:p>
                    <a:p>
                      <a:pPr algn="ctr"/>
                      <a:r>
                        <a:rPr lang="en-NZ" sz="1400" dirty="0" smtClean="0"/>
                        <a:t>High 26°C</a:t>
                      </a:r>
                      <a:endParaRPr lang="en-N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</a:tr>
              <a:tr h="1244214"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 smtClean="0"/>
                        <a:t>Sunny</a:t>
                      </a:r>
                    </a:p>
                    <a:p>
                      <a:pPr algn="ctr"/>
                      <a:r>
                        <a:rPr lang="en-NZ" sz="1400" dirty="0" smtClean="0"/>
                        <a:t>High 14°C</a:t>
                      </a:r>
                      <a:endParaRPr lang="en-N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</a:tr>
              <a:tr h="1382480"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 smtClean="0"/>
                        <a:t>Drizzle </a:t>
                      </a:r>
                    </a:p>
                    <a:p>
                      <a:pPr algn="ctr"/>
                      <a:r>
                        <a:rPr lang="en-NZ" sz="1400" dirty="0" smtClean="0"/>
                        <a:t>High 23°C</a:t>
                      </a:r>
                    </a:p>
                    <a:p>
                      <a:pPr algn="ctr"/>
                      <a:r>
                        <a:rPr lang="en-NZ" sz="1100" dirty="0" smtClean="0"/>
                        <a:t>High Humidity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Key</a:t>
            </a:r>
            <a:endParaRPr lang="en-NZ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428736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To complete your chart you need to draw the following to represent each area:</a:t>
            </a:r>
            <a:endParaRPr lang="en-NZ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7158" y="2143116"/>
          <a:ext cx="8501123" cy="4143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785818"/>
                <a:gridCol w="1785950"/>
                <a:gridCol w="928694"/>
                <a:gridCol w="2135376"/>
                <a:gridCol w="1293649"/>
              </a:tblGrid>
              <a:tr h="1035851"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Product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Price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Promotion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sz="1200" dirty="0"/>
                    </a:p>
                  </a:txBody>
                  <a:tcPr/>
                </a:tc>
              </a:tr>
              <a:tr h="1035851"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sz="1200" dirty="0" smtClean="0"/>
                    </a:p>
                    <a:p>
                      <a:pPr algn="ctr"/>
                      <a:r>
                        <a:rPr lang="en-NZ" sz="1200" dirty="0" smtClean="0"/>
                        <a:t>Cool</a:t>
                      </a:r>
                      <a:endParaRPr lang="en-N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sz="1200" dirty="0" smtClean="0"/>
                    </a:p>
                    <a:p>
                      <a:pPr algn="ctr"/>
                      <a:r>
                        <a:rPr lang="en-NZ" sz="1200" dirty="0" smtClean="0"/>
                        <a:t>Cheap</a:t>
                      </a:r>
                      <a:endParaRPr lang="en-N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sz="1200" dirty="0" smtClean="0"/>
                    </a:p>
                    <a:p>
                      <a:pPr algn="ctr"/>
                      <a:r>
                        <a:rPr lang="en-NZ" sz="1200" dirty="0" smtClean="0"/>
                        <a:t>Self Seller</a:t>
                      </a:r>
                      <a:endParaRPr lang="en-NZ" sz="1200" dirty="0"/>
                    </a:p>
                  </a:txBody>
                  <a:tcPr/>
                </a:tc>
              </a:tr>
              <a:tr h="1035851"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sz="1200" dirty="0" smtClean="0"/>
                    </a:p>
                    <a:p>
                      <a:pPr algn="ctr"/>
                      <a:r>
                        <a:rPr lang="en-NZ" sz="1200" dirty="0" smtClean="0"/>
                        <a:t>Cold</a:t>
                      </a:r>
                      <a:endParaRPr lang="en-N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sz="1200" dirty="0" smtClean="0"/>
                    </a:p>
                    <a:p>
                      <a:pPr algn="ctr"/>
                      <a:r>
                        <a:rPr lang="en-NZ" sz="1200" dirty="0" smtClean="0"/>
                        <a:t>Average</a:t>
                      </a:r>
                      <a:endParaRPr lang="en-N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 smtClean="0"/>
                    </a:p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sz="1200" dirty="0" smtClean="0"/>
                    </a:p>
                    <a:p>
                      <a:pPr algn="ctr"/>
                      <a:endParaRPr lang="en-NZ" sz="1200" dirty="0" smtClean="0"/>
                    </a:p>
                    <a:p>
                      <a:pPr algn="ctr"/>
                      <a:r>
                        <a:rPr lang="en-NZ" sz="1200" dirty="0" smtClean="0"/>
                        <a:t>Phone</a:t>
                      </a:r>
                      <a:r>
                        <a:rPr lang="en-NZ" sz="1200" baseline="0" dirty="0" smtClean="0"/>
                        <a:t> Sales</a:t>
                      </a:r>
                      <a:endParaRPr lang="en-NZ" sz="1200" dirty="0"/>
                    </a:p>
                  </a:txBody>
                  <a:tcPr/>
                </a:tc>
              </a:tr>
              <a:tr h="1035851"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sz="1200" dirty="0" smtClean="0"/>
                    </a:p>
                    <a:p>
                      <a:pPr algn="ctr"/>
                      <a:r>
                        <a:rPr lang="en-NZ" sz="1200" dirty="0" smtClean="0"/>
                        <a:t>Very Cold</a:t>
                      </a:r>
                      <a:endParaRPr lang="en-N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sz="1200" dirty="0" smtClean="0"/>
                    </a:p>
                    <a:p>
                      <a:pPr algn="ctr"/>
                      <a:r>
                        <a:rPr lang="en-NZ" sz="1200" dirty="0" smtClean="0"/>
                        <a:t>Expensive</a:t>
                      </a:r>
                      <a:endParaRPr lang="en-N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sz="1200" dirty="0" smtClean="0"/>
                    </a:p>
                    <a:p>
                      <a:pPr algn="ctr"/>
                      <a:endParaRPr lang="en-NZ" sz="1200" dirty="0" smtClean="0"/>
                    </a:p>
                    <a:p>
                      <a:pPr algn="ctr"/>
                      <a:r>
                        <a:rPr lang="en-NZ" sz="1200" dirty="0" smtClean="0"/>
                        <a:t>Door to Door</a:t>
                      </a:r>
                      <a:endParaRPr lang="en-NZ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 descr="imagesCAW741R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3357562"/>
            <a:ext cx="556567" cy="490534"/>
          </a:xfrm>
          <a:prstGeom prst="rect">
            <a:avLst/>
          </a:prstGeom>
        </p:spPr>
      </p:pic>
      <p:pic>
        <p:nvPicPr>
          <p:cNvPr id="7" name="Picture 6" descr="imagesCAW741R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4572008"/>
            <a:ext cx="556567" cy="490534"/>
          </a:xfrm>
          <a:prstGeom prst="rect">
            <a:avLst/>
          </a:prstGeom>
        </p:spPr>
      </p:pic>
      <p:pic>
        <p:nvPicPr>
          <p:cNvPr id="8" name="Picture 7" descr="imagesCAW741R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4500570"/>
            <a:ext cx="556567" cy="490534"/>
          </a:xfrm>
          <a:prstGeom prst="rect">
            <a:avLst/>
          </a:prstGeom>
        </p:spPr>
      </p:pic>
      <p:pic>
        <p:nvPicPr>
          <p:cNvPr id="9" name="Picture 8" descr="imagesCAW741R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5286388"/>
            <a:ext cx="556567" cy="490534"/>
          </a:xfrm>
          <a:prstGeom prst="rect">
            <a:avLst/>
          </a:prstGeom>
        </p:spPr>
      </p:pic>
      <p:pic>
        <p:nvPicPr>
          <p:cNvPr id="10" name="Picture 9" descr="imagesCAW741R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5715016"/>
            <a:ext cx="556567" cy="490534"/>
          </a:xfrm>
          <a:prstGeom prst="rect">
            <a:avLst/>
          </a:prstGeom>
        </p:spPr>
      </p:pic>
      <p:pic>
        <p:nvPicPr>
          <p:cNvPr id="11" name="Picture 10" descr="imagesCAW741R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5715016"/>
            <a:ext cx="556567" cy="490534"/>
          </a:xfrm>
          <a:prstGeom prst="rect">
            <a:avLst/>
          </a:prstGeom>
        </p:spPr>
      </p:pic>
      <p:pic>
        <p:nvPicPr>
          <p:cNvPr id="13" name="Picture 12" descr="imagesCAKD7GV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3357562"/>
            <a:ext cx="503419" cy="590549"/>
          </a:xfrm>
          <a:prstGeom prst="rect">
            <a:avLst/>
          </a:prstGeom>
        </p:spPr>
      </p:pic>
      <p:pic>
        <p:nvPicPr>
          <p:cNvPr id="14" name="Picture 13" descr="imagesCAKD7GV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4429132"/>
            <a:ext cx="503419" cy="590549"/>
          </a:xfrm>
          <a:prstGeom prst="rect">
            <a:avLst/>
          </a:prstGeom>
        </p:spPr>
      </p:pic>
      <p:pic>
        <p:nvPicPr>
          <p:cNvPr id="15" name="Picture 14" descr="imagesCAKD7GV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8926" y="4429132"/>
            <a:ext cx="503419" cy="590549"/>
          </a:xfrm>
          <a:prstGeom prst="rect">
            <a:avLst/>
          </a:prstGeom>
        </p:spPr>
      </p:pic>
      <p:pic>
        <p:nvPicPr>
          <p:cNvPr id="16" name="Picture 15" descr="imagesCAKD7GV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7620" y="5500702"/>
            <a:ext cx="503419" cy="590549"/>
          </a:xfrm>
          <a:prstGeom prst="rect">
            <a:avLst/>
          </a:prstGeom>
        </p:spPr>
      </p:pic>
      <p:pic>
        <p:nvPicPr>
          <p:cNvPr id="17" name="Picture 16" descr="imagesCAKD7GV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5500702"/>
            <a:ext cx="503419" cy="590549"/>
          </a:xfrm>
          <a:prstGeom prst="rect">
            <a:avLst/>
          </a:prstGeom>
        </p:spPr>
      </p:pic>
      <p:pic>
        <p:nvPicPr>
          <p:cNvPr id="18" name="Picture 17" descr="imagesCAKD7GV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5500702"/>
            <a:ext cx="503419" cy="590549"/>
          </a:xfrm>
          <a:prstGeom prst="rect">
            <a:avLst/>
          </a:prstGeom>
        </p:spPr>
      </p:pic>
      <p:pic>
        <p:nvPicPr>
          <p:cNvPr id="19" name="Picture 18" descr="imagesCA9AJRF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3214686"/>
            <a:ext cx="867364" cy="933449"/>
          </a:xfrm>
          <a:prstGeom prst="rect">
            <a:avLst/>
          </a:prstGeom>
        </p:spPr>
      </p:pic>
      <p:pic>
        <p:nvPicPr>
          <p:cNvPr id="22530" name="Picture 2" descr="C:\Users\kwiss\AppData\Local\Microsoft\Windows\Temporary Internet Files\Content.IE5\UHBSXFRV\MC900239901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4214818"/>
            <a:ext cx="625294" cy="980351"/>
          </a:xfrm>
          <a:prstGeom prst="rect">
            <a:avLst/>
          </a:prstGeom>
          <a:noFill/>
        </p:spPr>
      </p:pic>
      <p:pic>
        <p:nvPicPr>
          <p:cNvPr id="22531" name="Picture 3" descr="C:\Users\kwiss\AppData\Local\Microsoft\Windows\Temporary Internet Files\Content.IE5\DUCVYUGB\MC900352378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50" y="5357826"/>
            <a:ext cx="584443" cy="976784"/>
          </a:xfrm>
          <a:prstGeom prst="rect">
            <a:avLst/>
          </a:prstGeom>
          <a:noFill/>
        </p:spPr>
      </p:pic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  <p:pic>
        <p:nvPicPr>
          <p:cNvPr id="5" name="Content Placeholder 4" descr="scarborough-fair-chocolates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571604" y="2643182"/>
            <a:ext cx="1566348" cy="3162818"/>
          </a:xfrm>
        </p:spPr>
      </p:pic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NZ" dirty="0" smtClean="0"/>
              <a:t>Scarborough Fair Organic Adore Chocolate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Case Study Introduction</a:t>
            </a:r>
            <a:endParaRPr lang="en-N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Topic 1. Product</a:t>
            </a:r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NZ" dirty="0" smtClean="0"/>
              <a:t>Definition </a:t>
            </a:r>
          </a:p>
          <a:p>
            <a:pPr algn="ctr">
              <a:buNone/>
            </a:pPr>
            <a:r>
              <a:rPr lang="en-NZ" sz="2000" dirty="0" smtClean="0"/>
              <a:t>What is a ‘product’</a:t>
            </a:r>
            <a:r>
              <a:rPr lang="en-NZ" sz="2000" dirty="0" smtClean="0"/>
              <a:t> as per Marketing Mix</a:t>
            </a:r>
          </a:p>
          <a:p>
            <a:pPr algn="ctr">
              <a:buNone/>
            </a:pPr>
            <a:endParaRPr lang="en-NZ" i="1" dirty="0" smtClean="0"/>
          </a:p>
          <a:p>
            <a:pPr algn="ctr">
              <a:buNone/>
            </a:pPr>
            <a:r>
              <a:rPr lang="en-NZ" i="1" dirty="0" smtClean="0"/>
              <a:t>Good or service that most closely meets the </a:t>
            </a:r>
            <a:r>
              <a:rPr lang="en-NZ" i="1" dirty="0" smtClean="0">
                <a:hlinkClick r:id="rId2"/>
              </a:rPr>
              <a:t>requirements</a:t>
            </a:r>
            <a:r>
              <a:rPr lang="en-NZ" i="1" dirty="0" smtClean="0"/>
              <a:t> of a particular </a:t>
            </a:r>
            <a:r>
              <a:rPr lang="en-NZ" i="1" dirty="0" smtClean="0">
                <a:hlinkClick r:id="rId3"/>
              </a:rPr>
              <a:t>market</a:t>
            </a:r>
            <a:r>
              <a:rPr lang="en-NZ" i="1" dirty="0" smtClean="0"/>
              <a:t> </a:t>
            </a:r>
            <a:r>
              <a:rPr lang="en-NZ" i="1" dirty="0" smtClean="0"/>
              <a:t>and make </a:t>
            </a:r>
            <a:r>
              <a:rPr lang="en-NZ" i="1" dirty="0" smtClean="0"/>
              <a:t>enough </a:t>
            </a:r>
            <a:r>
              <a:rPr lang="en-NZ" i="1" dirty="0" smtClean="0">
                <a:hlinkClick r:id="rId4"/>
              </a:rPr>
              <a:t>profit</a:t>
            </a:r>
            <a:r>
              <a:rPr lang="en-NZ" i="1" dirty="0" smtClean="0"/>
              <a:t> to </a:t>
            </a:r>
            <a:r>
              <a:rPr lang="en-NZ" i="1" dirty="0" smtClean="0"/>
              <a:t>continue production</a:t>
            </a:r>
            <a:r>
              <a:rPr lang="en-NZ" dirty="0" smtClean="0"/>
              <a:t>.</a:t>
            </a:r>
          </a:p>
          <a:p>
            <a:pPr algn="ctr">
              <a:buNone/>
            </a:pPr>
            <a:endParaRPr lang="en-NZ" sz="2000" i="1" dirty="0" smtClean="0"/>
          </a:p>
          <a:p>
            <a:pPr algn="ctr">
              <a:buNone/>
            </a:pPr>
            <a:r>
              <a:rPr lang="en-NZ" sz="2000" i="1" dirty="0" smtClean="0"/>
              <a:t>Please copy into your workbooks.</a:t>
            </a:r>
            <a:endParaRPr lang="en-NZ" sz="2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Learning Outcomes</a:t>
            </a:r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NZ" sz="2000" dirty="0" smtClean="0"/>
              <a:t>Describe the product.  What is it?</a:t>
            </a:r>
          </a:p>
          <a:p>
            <a:endParaRPr lang="en-NZ" sz="2000" dirty="0" smtClean="0"/>
          </a:p>
          <a:p>
            <a:r>
              <a:rPr lang="en-NZ" sz="2000" dirty="0" smtClean="0"/>
              <a:t>Identify and describe three of its target markets.</a:t>
            </a:r>
          </a:p>
          <a:p>
            <a:endParaRPr lang="en-NZ" sz="2000" dirty="0" smtClean="0"/>
          </a:p>
          <a:p>
            <a:r>
              <a:rPr lang="en-NZ" sz="2000" dirty="0" smtClean="0"/>
              <a:t>Fully explain one feature of the product’s physical packaging and it’s function.</a:t>
            </a:r>
          </a:p>
          <a:p>
            <a:endParaRPr lang="en-NZ" sz="2000" dirty="0" smtClean="0"/>
          </a:p>
          <a:p>
            <a:r>
              <a:rPr lang="en-NZ" sz="2000" dirty="0" smtClean="0"/>
              <a:t>Identify and explain the product’s unique selling point.</a:t>
            </a:r>
          </a:p>
          <a:p>
            <a:pPr>
              <a:buNone/>
            </a:pPr>
            <a:endParaRPr lang="en-NZ" sz="2000" dirty="0" smtClean="0"/>
          </a:p>
          <a:p>
            <a:pPr>
              <a:buNone/>
            </a:pPr>
            <a:r>
              <a:rPr lang="en-NZ" sz="1600" i="1" dirty="0" smtClean="0"/>
              <a:t>Copy into workbook</a:t>
            </a:r>
            <a:endParaRPr lang="en-NZ" sz="1600" i="1" dirty="0"/>
          </a:p>
        </p:txBody>
      </p:sp>
      <p:pic>
        <p:nvPicPr>
          <p:cNvPr id="6" name="Content Placeholder 5" descr="chocolate2_-172-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1636977"/>
            <a:ext cx="4038600" cy="41507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Target Market</a:t>
            </a:r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NZ" b="1" dirty="0" smtClean="0"/>
              <a:t>The 7 Feature Areas</a:t>
            </a:r>
          </a:p>
          <a:p>
            <a:pPr>
              <a:buNone/>
            </a:pPr>
            <a:endParaRPr lang="en-NZ" b="1" dirty="0" smtClean="0"/>
          </a:p>
          <a:p>
            <a:r>
              <a:rPr lang="en-NZ" sz="2400" dirty="0" smtClean="0"/>
              <a:t>Income</a:t>
            </a:r>
          </a:p>
          <a:p>
            <a:r>
              <a:rPr lang="en-NZ" sz="2400" dirty="0" smtClean="0"/>
              <a:t>Age</a:t>
            </a:r>
          </a:p>
          <a:p>
            <a:r>
              <a:rPr lang="en-NZ" sz="2400" dirty="0" smtClean="0"/>
              <a:t>Gender</a:t>
            </a:r>
          </a:p>
          <a:p>
            <a:r>
              <a:rPr lang="en-NZ" sz="2400" dirty="0" smtClean="0"/>
              <a:t>Household</a:t>
            </a:r>
          </a:p>
          <a:p>
            <a:r>
              <a:rPr lang="en-NZ" sz="2400" dirty="0" smtClean="0"/>
              <a:t>Geographical Area</a:t>
            </a:r>
          </a:p>
          <a:p>
            <a:r>
              <a:rPr lang="en-NZ" sz="2400" dirty="0" smtClean="0"/>
              <a:t>Religion/Beliefs</a:t>
            </a:r>
          </a:p>
          <a:p>
            <a:r>
              <a:rPr lang="en-NZ" sz="2400" dirty="0" smtClean="0"/>
              <a:t>Lifestyle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sz="2000" i="1" dirty="0" smtClean="0"/>
              <a:t>Copy into Workbook</a:t>
            </a:r>
            <a:endParaRPr lang="en-NZ" sz="2000" i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NZ" dirty="0" smtClean="0"/>
              <a:t>CSE </a:t>
            </a:r>
            <a:r>
              <a:rPr lang="en-NZ" sz="1800" dirty="0" smtClean="0"/>
              <a:t>(Case Study Example)</a:t>
            </a:r>
          </a:p>
          <a:p>
            <a:pPr>
              <a:buNone/>
            </a:pPr>
            <a:endParaRPr lang="en-NZ" sz="1800" dirty="0" smtClean="0"/>
          </a:p>
          <a:p>
            <a:r>
              <a:rPr lang="en-NZ" sz="2000" i="1" dirty="0" smtClean="0"/>
              <a:t>Scarborough Fair Chocolate</a:t>
            </a:r>
          </a:p>
          <a:p>
            <a:pPr>
              <a:buNone/>
            </a:pPr>
            <a:endParaRPr lang="en-NZ" sz="2000" i="1" dirty="0" smtClean="0"/>
          </a:p>
          <a:p>
            <a:r>
              <a:rPr lang="en-NZ" sz="1800" b="1" i="1" dirty="0" smtClean="0"/>
              <a:t>Income</a:t>
            </a:r>
            <a:r>
              <a:rPr lang="en-NZ" sz="1800" dirty="0" smtClean="0"/>
              <a:t> – middle to high due to cost of production</a:t>
            </a:r>
          </a:p>
          <a:p>
            <a:r>
              <a:rPr lang="en-NZ" sz="1800" b="1" i="1" dirty="0" smtClean="0"/>
              <a:t>Age </a:t>
            </a:r>
            <a:r>
              <a:rPr lang="en-NZ" sz="1800" dirty="0" smtClean="0"/>
              <a:t>– 25 plus – packaging not terribly appealing to younger groups</a:t>
            </a:r>
          </a:p>
          <a:p>
            <a:r>
              <a:rPr lang="en-NZ" sz="1800" b="1" i="1" dirty="0" smtClean="0"/>
              <a:t>Beliefs</a:t>
            </a:r>
            <a:r>
              <a:rPr lang="en-NZ" sz="1800" dirty="0" smtClean="0"/>
              <a:t> – anti slavery, pro </a:t>
            </a:r>
            <a:r>
              <a:rPr lang="en-NZ" sz="1800" dirty="0" err="1" smtClean="0"/>
              <a:t>fairtrade</a:t>
            </a:r>
            <a:endParaRPr lang="en-NZ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>Activity</a:t>
            </a:r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NZ" sz="1800" i="1" dirty="0" smtClean="0"/>
              <a:t>You </a:t>
            </a:r>
            <a:r>
              <a:rPr lang="en-NZ" sz="1800" i="1" dirty="0" smtClean="0"/>
              <a:t>will be given a card with a product on it. </a:t>
            </a:r>
            <a:endParaRPr lang="en-NZ" sz="1800" i="1" dirty="0" smtClean="0"/>
          </a:p>
          <a:p>
            <a:pPr>
              <a:buNone/>
            </a:pPr>
            <a:endParaRPr lang="en-NZ" sz="1800" i="1" dirty="0" smtClean="0"/>
          </a:p>
          <a:p>
            <a:pPr>
              <a:buFont typeface="Arial" charset="0"/>
              <a:buChar char="•"/>
            </a:pPr>
            <a:r>
              <a:rPr lang="en-NZ" sz="1800" i="1" dirty="0" smtClean="0"/>
              <a:t>Around the classroom you will see 7 different cards.  On these cards there are different groups.</a:t>
            </a:r>
          </a:p>
          <a:p>
            <a:pPr>
              <a:buNone/>
            </a:pPr>
            <a:endParaRPr lang="en-NZ" sz="1800" i="1" dirty="0" smtClean="0"/>
          </a:p>
          <a:p>
            <a:pPr>
              <a:buFont typeface="Arial" charset="0"/>
              <a:buChar char="•"/>
            </a:pPr>
            <a:r>
              <a:rPr lang="en-NZ" sz="1800" i="1" dirty="0" smtClean="0"/>
              <a:t>You need </a:t>
            </a:r>
            <a:r>
              <a:rPr lang="en-NZ" sz="1800" i="1" dirty="0" smtClean="0"/>
              <a:t>to read each card and find </a:t>
            </a:r>
            <a:r>
              <a:rPr lang="en-NZ" sz="1800" i="1" dirty="0" smtClean="0"/>
              <a:t>at least three of the 7 target market features to suit your </a:t>
            </a:r>
            <a:r>
              <a:rPr lang="en-NZ" sz="1800" i="1" dirty="0" smtClean="0"/>
              <a:t>product.</a:t>
            </a:r>
          </a:p>
          <a:p>
            <a:pPr>
              <a:buNone/>
            </a:pPr>
            <a:endParaRPr lang="en-NZ" sz="1800" i="1" dirty="0" smtClean="0"/>
          </a:p>
          <a:p>
            <a:pPr>
              <a:buFont typeface="Arial" charset="0"/>
              <a:buChar char="•"/>
            </a:pPr>
            <a:r>
              <a:rPr lang="en-NZ" sz="1800" i="1" dirty="0" smtClean="0"/>
              <a:t>If the card does not suit your product go on to the next one.</a:t>
            </a:r>
          </a:p>
          <a:p>
            <a:pPr>
              <a:buFont typeface="Arial" charset="0"/>
              <a:buChar char="•"/>
            </a:pPr>
            <a:endParaRPr lang="en-NZ" sz="1800" i="1" dirty="0" smtClean="0"/>
          </a:p>
          <a:p>
            <a:pPr>
              <a:buFont typeface="Arial" charset="0"/>
              <a:buChar char="•"/>
            </a:pPr>
            <a:r>
              <a:rPr lang="en-NZ" sz="1800" i="1" dirty="0" smtClean="0"/>
              <a:t>Complete questions in workbook.</a:t>
            </a:r>
            <a:endParaRPr lang="en-NZ" sz="1800" i="1" dirty="0" smtClean="0"/>
          </a:p>
          <a:p>
            <a:pPr>
              <a:buFont typeface="Arial" charset="0"/>
              <a:buChar char="•"/>
            </a:pPr>
            <a:endParaRPr lang="en-NZ" dirty="0" smtClean="0"/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i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Product Life Cycle (PLC)</a:t>
            </a:r>
            <a:endParaRPr lang="en-NZ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en-NZ" sz="1800" i="1" dirty="0" smtClean="0"/>
              <a:t>It is </a:t>
            </a:r>
            <a:r>
              <a:rPr lang="en-NZ" sz="1800" i="1" dirty="0" smtClean="0"/>
              <a:t>based upon the biological life cycle. For example, a seed is planted (introduction); it begins to sprout (growth); it shoots out leaves and puts down roots as it becomes an adult (maturity); after a long period as an adult the plant begins to shrink and die out (decline).</a:t>
            </a:r>
          </a:p>
          <a:p>
            <a:endParaRPr lang="en-NZ" dirty="0"/>
          </a:p>
        </p:txBody>
      </p:sp>
      <p:pic>
        <p:nvPicPr>
          <p:cNvPr id="7" name="Content Placeholder 6" descr="q724306_374408_product-life-cycle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357554" y="1500174"/>
            <a:ext cx="4953454" cy="3852687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Packaging</a:t>
            </a:r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  <p:pic>
        <p:nvPicPr>
          <p:cNvPr id="5" name="Content Placeholder 4" descr="scarborough-fair-chocolate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928802"/>
            <a:ext cx="1853687" cy="3743022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Identify</a:t>
            </a:r>
          </a:p>
          <a:p>
            <a:endParaRPr lang="en-NZ" dirty="0" smtClean="0"/>
          </a:p>
          <a:p>
            <a:r>
              <a:rPr lang="en-NZ" dirty="0" smtClean="0"/>
              <a:t>Explain</a:t>
            </a:r>
          </a:p>
          <a:p>
            <a:pPr lvl="1"/>
            <a:r>
              <a:rPr lang="en-NZ" dirty="0" smtClean="0"/>
              <a:t>Purpose</a:t>
            </a:r>
          </a:p>
          <a:p>
            <a:pPr lvl="1"/>
            <a:r>
              <a:rPr lang="en-NZ" dirty="0" smtClean="0"/>
              <a:t>What is it’s aim?</a:t>
            </a:r>
          </a:p>
          <a:p>
            <a:pPr lvl="1"/>
            <a:r>
              <a:rPr lang="en-NZ" dirty="0" smtClean="0"/>
              <a:t>Does it achieve it? How?</a:t>
            </a:r>
          </a:p>
          <a:p>
            <a:pPr lvl="1"/>
            <a:r>
              <a:rPr lang="en-NZ" dirty="0" smtClean="0"/>
              <a:t>Unique selling point?</a:t>
            </a:r>
          </a:p>
          <a:p>
            <a:pPr>
              <a:buNone/>
            </a:pPr>
            <a:endParaRPr lang="en-NZ" dirty="0" smtClean="0"/>
          </a:p>
          <a:p>
            <a:r>
              <a:rPr lang="en-NZ" dirty="0" smtClean="0"/>
              <a:t>What, Why, Who, How &amp; Where?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dirty="0" smtClean="0"/>
              <a:t> </a:t>
            </a:r>
            <a:r>
              <a:rPr lang="en-NZ" sz="2200" i="1" dirty="0" smtClean="0"/>
              <a:t>Inference Diagram Activity</a:t>
            </a:r>
            <a:endParaRPr lang="en-NZ" sz="22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987552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>Achievement Standard 1.4</a:t>
            </a:r>
            <a:endParaRPr lang="en-NZ" dirty="0"/>
          </a:p>
        </p:txBody>
      </p:sp>
      <p:sp>
        <p:nvSpPr>
          <p:cNvPr id="6" name="Text Placeholder 1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0452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NZ" sz="2400" b="1" dirty="0" smtClean="0">
                <a:latin typeface="Arial Narrow" pitchFamily="34" charset="0"/>
              </a:rPr>
              <a:t>Apply the marketing mix to a new or existing product</a:t>
            </a:r>
          </a:p>
          <a:p>
            <a:pPr algn="ctr">
              <a:buNone/>
            </a:pPr>
            <a:r>
              <a:rPr lang="en-NZ" sz="2400" b="1" dirty="0" smtClean="0">
                <a:latin typeface="Arial Narrow" pitchFamily="34" charset="0"/>
              </a:rPr>
              <a:t>Internal Assessment - 3 Credits</a:t>
            </a:r>
          </a:p>
          <a:p>
            <a:pPr algn="l">
              <a:buNone/>
            </a:pPr>
            <a:endParaRPr lang="en-NZ" sz="2000" dirty="0" smtClean="0">
              <a:latin typeface="Arial Narrow" pitchFamily="34" charset="0"/>
            </a:endParaRPr>
          </a:p>
          <a:p>
            <a:pPr algn="l">
              <a:buNone/>
            </a:pPr>
            <a:r>
              <a:rPr lang="en-NZ" sz="2400" dirty="0" smtClean="0">
                <a:latin typeface="Arial Narrow" pitchFamily="34" charset="0"/>
              </a:rPr>
              <a:t>You need to:</a:t>
            </a:r>
          </a:p>
          <a:p>
            <a:pPr algn="l"/>
            <a:r>
              <a:rPr lang="en-NZ" sz="2400" dirty="0" smtClean="0">
                <a:latin typeface="Arial Narrow" pitchFamily="34" charset="0"/>
              </a:rPr>
              <a:t>Apply your understanding of the marketing mix to a new or existing product.</a:t>
            </a:r>
          </a:p>
          <a:p>
            <a:pPr algn="l"/>
            <a:r>
              <a:rPr lang="en-NZ" sz="2400" dirty="0" smtClean="0">
                <a:latin typeface="Arial Narrow" pitchFamily="34" charset="0"/>
              </a:rPr>
              <a:t>Present your findings of the following four elements of the marketing mix.</a:t>
            </a:r>
          </a:p>
          <a:p>
            <a:pPr lvl="1"/>
            <a:r>
              <a:rPr lang="en-NZ" sz="2000" dirty="0" smtClean="0">
                <a:latin typeface="Arial Narrow" pitchFamily="34" charset="0"/>
              </a:rPr>
              <a:t>Product</a:t>
            </a:r>
          </a:p>
          <a:p>
            <a:pPr lvl="1"/>
            <a:r>
              <a:rPr lang="en-NZ" sz="2000" dirty="0" smtClean="0">
                <a:latin typeface="Arial Narrow" pitchFamily="34" charset="0"/>
              </a:rPr>
              <a:t>Price</a:t>
            </a:r>
          </a:p>
          <a:p>
            <a:pPr lvl="1"/>
            <a:r>
              <a:rPr lang="en-NZ" sz="2000" dirty="0" smtClean="0">
                <a:latin typeface="Arial Narrow" pitchFamily="34" charset="0"/>
              </a:rPr>
              <a:t>Place</a:t>
            </a:r>
          </a:p>
          <a:p>
            <a:pPr lvl="1"/>
            <a:r>
              <a:rPr lang="en-NZ" sz="2000" dirty="0" smtClean="0">
                <a:latin typeface="Arial Narrow" pitchFamily="34" charset="0"/>
              </a:rPr>
              <a:t>Promotion</a:t>
            </a:r>
          </a:p>
          <a:p>
            <a:pPr algn="l">
              <a:buNone/>
            </a:pPr>
            <a:endParaRPr lang="en-NZ" sz="2000" dirty="0" smtClean="0">
              <a:latin typeface="Arial Narrow" pitchFamily="34" charset="0"/>
            </a:endParaRPr>
          </a:p>
          <a:p>
            <a:endParaRPr lang="en-NZ" sz="2000" dirty="0" smtClean="0">
              <a:latin typeface="Arial Narrow" pitchFamily="34" charset="0"/>
            </a:endParaRPr>
          </a:p>
          <a:p>
            <a:endParaRPr lang="en-NZ" dirty="0" smtClean="0">
              <a:latin typeface="Arial Narrow" pitchFamily="34" charset="0"/>
            </a:endParaRPr>
          </a:p>
          <a:p>
            <a:endParaRPr lang="en-NZ" dirty="0" smtClean="0">
              <a:latin typeface="Arial Narrow" pitchFamily="34" charset="0"/>
            </a:endParaRPr>
          </a:p>
          <a:p>
            <a:endParaRPr lang="en-NZ" dirty="0" smtClean="0">
              <a:latin typeface="Arial Narrow" pitchFamily="34" charset="0"/>
            </a:endParaRPr>
          </a:p>
          <a:p>
            <a:endParaRPr lang="en-NZ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Introduction</a:t>
            </a:r>
            <a:endParaRPr lang="en-NZ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428728" y="2571744"/>
          <a:ext cx="6429420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928670"/>
            <a:ext cx="5867400" cy="5319730"/>
          </a:xfrm>
        </p:spPr>
        <p:txBody>
          <a:bodyPr/>
          <a:lstStyle/>
          <a:p>
            <a:r>
              <a:rPr lang="en-NZ" dirty="0" smtClean="0"/>
              <a:t>Gathering:  </a:t>
            </a:r>
            <a:r>
              <a:rPr lang="en-NZ" sz="1600" dirty="0" smtClean="0"/>
              <a:t/>
            </a:r>
            <a:br>
              <a:rPr lang="en-NZ" sz="1600" dirty="0" smtClean="0"/>
            </a:br>
            <a:r>
              <a:rPr lang="en-NZ" sz="1600" dirty="0" smtClean="0"/>
              <a:t/>
            </a:r>
            <a:br>
              <a:rPr lang="en-NZ" sz="1600" dirty="0" smtClean="0"/>
            </a:br>
            <a:endParaRPr lang="en-NZ" sz="1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NZ" dirty="0" smtClean="0"/>
              <a:t>Framework</a:t>
            </a:r>
            <a:endParaRPr lang="en-NZ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2857488" y="16430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1000108"/>
            <a:ext cx="5867400" cy="5248292"/>
          </a:xfrm>
        </p:spPr>
        <p:txBody>
          <a:bodyPr/>
          <a:lstStyle/>
          <a:p>
            <a:r>
              <a:rPr lang="en-NZ" dirty="0" smtClean="0"/>
              <a:t>Processing: </a:t>
            </a:r>
            <a:br>
              <a:rPr lang="en-NZ" dirty="0" smtClean="0"/>
            </a:br>
            <a:r>
              <a:rPr lang="en-NZ" dirty="0" smtClean="0"/>
              <a:t/>
            </a:r>
            <a:br>
              <a:rPr lang="en-NZ" dirty="0" smtClean="0"/>
            </a:br>
            <a:r>
              <a:rPr lang="en-NZ" sz="1600" dirty="0" smtClean="0"/>
              <a:t>Understanding and learning how information, knowledge and skills from the gathering stage will apply to your internal assessment.</a:t>
            </a:r>
            <a:br>
              <a:rPr lang="en-NZ" sz="1600" dirty="0" smtClean="0"/>
            </a:br>
            <a:r>
              <a:rPr lang="en-NZ" sz="1600" dirty="0" smtClean="0"/>
              <a:t/>
            </a:r>
            <a:br>
              <a:rPr lang="en-NZ" sz="1600" dirty="0" smtClean="0"/>
            </a:br>
            <a:r>
              <a:rPr lang="en-NZ" sz="1600" dirty="0" smtClean="0"/>
              <a:t/>
            </a:r>
            <a:br>
              <a:rPr lang="en-NZ" sz="1600" dirty="0" smtClean="0"/>
            </a:br>
            <a:r>
              <a:rPr lang="en-NZ" dirty="0" smtClean="0"/>
              <a:t>Applying:</a:t>
            </a:r>
            <a:br>
              <a:rPr lang="en-NZ" dirty="0" smtClean="0"/>
            </a:br>
            <a:r>
              <a:rPr lang="en-NZ" sz="1600" dirty="0" smtClean="0"/>
              <a:t/>
            </a:r>
            <a:br>
              <a:rPr lang="en-NZ" sz="1600" dirty="0" smtClean="0"/>
            </a:br>
            <a:r>
              <a:rPr lang="en-NZ" sz="1600" dirty="0" smtClean="0"/>
              <a:t>Apply Marketing Mix business knowledge to internal assessment requirements.</a:t>
            </a:r>
            <a:br>
              <a:rPr lang="en-NZ" sz="1600" dirty="0" smtClean="0"/>
            </a:br>
            <a:r>
              <a:rPr lang="en-NZ" sz="1600" dirty="0" smtClean="0"/>
              <a:t/>
            </a:r>
            <a:br>
              <a:rPr lang="en-NZ" sz="1600" dirty="0" smtClean="0"/>
            </a:br>
            <a:r>
              <a:rPr lang="en-NZ" sz="1600" dirty="0" smtClean="0"/>
              <a:t/>
            </a:r>
            <a:br>
              <a:rPr lang="en-NZ" sz="1600" dirty="0" smtClean="0"/>
            </a:br>
            <a:r>
              <a:rPr lang="en-NZ" sz="1600" dirty="0" smtClean="0"/>
              <a:t/>
            </a:r>
            <a:br>
              <a:rPr lang="en-NZ" sz="1600" dirty="0" smtClean="0"/>
            </a:br>
            <a:r>
              <a:rPr lang="en-NZ" sz="1600" dirty="0" smtClean="0"/>
              <a:t/>
            </a:r>
            <a:br>
              <a:rPr lang="en-NZ" sz="1600" dirty="0" smtClean="0"/>
            </a:br>
            <a:r>
              <a:rPr lang="en-NZ" sz="1600" dirty="0" smtClean="0"/>
              <a:t/>
            </a:r>
            <a:br>
              <a:rPr lang="en-NZ" sz="1600" dirty="0" smtClean="0"/>
            </a:br>
            <a:r>
              <a:rPr lang="en-NZ" sz="1600" dirty="0" smtClean="0"/>
              <a:t/>
            </a:r>
            <a:br>
              <a:rPr lang="en-NZ" sz="1600" dirty="0" smtClean="0"/>
            </a:b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NZ" dirty="0" smtClean="0"/>
              <a:t>Framework cont.</a:t>
            </a:r>
            <a:endParaRPr lang="en-NZ" dirty="0"/>
          </a:p>
        </p:txBody>
      </p:sp>
      <p:pic>
        <p:nvPicPr>
          <p:cNvPr id="5" name="Picture 4" descr="kermi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4143380"/>
            <a:ext cx="2239076" cy="2143116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Slushy Stand Activity</a:t>
            </a:r>
            <a:endParaRPr lang="en-NZ" dirty="0"/>
          </a:p>
        </p:txBody>
      </p:sp>
      <p:pic>
        <p:nvPicPr>
          <p:cNvPr id="4" name="Content Placeholder 3" descr="Lemonad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58016" y="2000240"/>
            <a:ext cx="1914144" cy="26761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28596" y="1428737"/>
            <a:ext cx="642942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Congratulations on opening your Slushy business!</a:t>
            </a:r>
          </a:p>
          <a:p>
            <a:r>
              <a:rPr lang="en-NZ" sz="1200" dirty="0" smtClean="0"/>
              <a:t>In your groups please follow the instructions below to complete the activity.</a:t>
            </a:r>
          </a:p>
          <a:p>
            <a:endParaRPr lang="en-NZ" sz="1200" dirty="0" smtClean="0"/>
          </a:p>
          <a:p>
            <a:r>
              <a:rPr lang="en-NZ" dirty="0" smtClean="0"/>
              <a:t>Each group should have:</a:t>
            </a:r>
          </a:p>
          <a:p>
            <a:pPr marL="342900" indent="-342900">
              <a:buAutoNum type="arabicPeriod"/>
            </a:pPr>
            <a:r>
              <a:rPr lang="en-NZ" dirty="0" smtClean="0"/>
              <a:t>A town map </a:t>
            </a:r>
          </a:p>
          <a:p>
            <a:pPr marL="342900" indent="-342900">
              <a:buAutoNum type="arabicPeriod"/>
            </a:pPr>
            <a:r>
              <a:rPr lang="en-NZ" dirty="0" smtClean="0"/>
              <a:t>Calendar of town events</a:t>
            </a:r>
          </a:p>
          <a:p>
            <a:pPr marL="342900" indent="-342900">
              <a:buAutoNum type="arabicPeriod"/>
            </a:pPr>
            <a:r>
              <a:rPr lang="en-NZ" dirty="0" smtClean="0"/>
              <a:t>Your Slushy Sales Plan Chart (each person)</a:t>
            </a:r>
          </a:p>
          <a:p>
            <a:pPr marL="342900" indent="-342900"/>
            <a:endParaRPr lang="en-NZ" dirty="0" smtClean="0"/>
          </a:p>
          <a:p>
            <a:pPr marL="342900" indent="-342900"/>
            <a:r>
              <a:rPr lang="en-NZ" sz="1600" dirty="0" smtClean="0"/>
              <a:t>You will use all of the information provided to complete your 4 weekend table.  You need to consider the following when planning your slushy stand.</a:t>
            </a:r>
          </a:p>
          <a:p>
            <a:pPr marL="342900" indent="-342900"/>
            <a:endParaRPr lang="en-NZ" dirty="0" smtClean="0"/>
          </a:p>
          <a:p>
            <a:pPr marL="342900" indent="-342900"/>
            <a:r>
              <a:rPr lang="en-NZ" dirty="0" smtClean="0"/>
              <a:t>	Place – </a:t>
            </a:r>
            <a:r>
              <a:rPr lang="en-NZ" sz="1200" dirty="0" smtClean="0"/>
              <a:t>Where is the best location? </a:t>
            </a:r>
          </a:p>
          <a:p>
            <a:pPr marL="342900" indent="-342900"/>
            <a:r>
              <a:rPr lang="en-NZ" dirty="0" smtClean="0"/>
              <a:t>	Product – </a:t>
            </a:r>
            <a:r>
              <a:rPr lang="en-NZ" sz="1200" dirty="0" smtClean="0"/>
              <a:t>How much will you invest in product considering the other factors.</a:t>
            </a:r>
          </a:p>
          <a:p>
            <a:pPr marL="342900" indent="-342900"/>
            <a:r>
              <a:rPr lang="en-NZ" dirty="0" smtClean="0"/>
              <a:t>	Price - </a:t>
            </a:r>
            <a:r>
              <a:rPr lang="en-NZ" sz="1200" dirty="0" smtClean="0"/>
              <a:t>How much are you going to charge?</a:t>
            </a:r>
            <a:endParaRPr lang="en-NZ" dirty="0" smtClean="0"/>
          </a:p>
          <a:p>
            <a:pPr marL="342900" indent="-342900"/>
            <a:r>
              <a:rPr lang="en-NZ" dirty="0" smtClean="0"/>
              <a:t>	Promotion - </a:t>
            </a:r>
            <a:r>
              <a:rPr lang="en-NZ" sz="1200" dirty="0" smtClean="0"/>
              <a:t>What methods will you use to sell your lemonade?</a:t>
            </a:r>
          </a:p>
          <a:p>
            <a:pPr marL="342900" indent="-342900"/>
            <a:endParaRPr lang="en-NZ" sz="1200" dirty="0" smtClean="0"/>
          </a:p>
          <a:p>
            <a:pPr marL="342900" indent="-342900"/>
            <a:r>
              <a:rPr lang="en-NZ" sz="1600" dirty="0" smtClean="0"/>
              <a:t>	You need to consider the whole picture and refer to your key!!</a:t>
            </a:r>
          </a:p>
          <a:p>
            <a:pPr marL="342900" indent="-342900"/>
            <a:endParaRPr lang="en-NZ" dirty="0" smtClean="0"/>
          </a:p>
          <a:p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Activity continued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NZ" dirty="0" smtClean="0"/>
              <a:t>Let’s do one together!!</a:t>
            </a:r>
          </a:p>
          <a:p>
            <a:pPr>
              <a:buNone/>
            </a:pPr>
            <a:endParaRPr lang="en-NZ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85718" y="2500306"/>
          <a:ext cx="8644002" cy="2265963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440667"/>
                <a:gridCol w="1440667"/>
                <a:gridCol w="1440667"/>
                <a:gridCol w="1440667"/>
                <a:gridCol w="1440667"/>
                <a:gridCol w="1440667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en-NZ" sz="1600" dirty="0" smtClean="0"/>
                        <a:t>Date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600" dirty="0" smtClean="0"/>
                        <a:t>Weather Forecast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600" dirty="0" smtClean="0"/>
                        <a:t>Place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600" dirty="0" smtClean="0"/>
                        <a:t>Product 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600" dirty="0" smtClean="0"/>
                        <a:t>Price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600" dirty="0" smtClean="0"/>
                        <a:t>Promotion</a:t>
                      </a:r>
                      <a:endParaRPr lang="en-NZ" sz="1600" dirty="0"/>
                    </a:p>
                  </a:txBody>
                  <a:tcPr/>
                </a:tc>
              </a:tr>
              <a:tr h="1623021"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Saturday </a:t>
                      </a:r>
                      <a:r>
                        <a:rPr lang="en-NZ" dirty="0" smtClean="0"/>
                        <a:t>1</a:t>
                      </a:r>
                      <a:r>
                        <a:rPr lang="en-NZ" baseline="30000" dirty="0" smtClean="0"/>
                        <a:t>st </a:t>
                      </a:r>
                      <a:r>
                        <a:rPr lang="en-NZ" dirty="0" smtClean="0"/>
                        <a:t> </a:t>
                      </a:r>
                      <a:r>
                        <a:rPr lang="en-NZ" dirty="0" smtClean="0"/>
                        <a:t>&amp; </a:t>
                      </a:r>
                    </a:p>
                    <a:p>
                      <a:pPr algn="ctr"/>
                      <a:r>
                        <a:rPr lang="en-NZ" dirty="0" smtClean="0"/>
                        <a:t>Sunday </a:t>
                      </a:r>
                      <a:r>
                        <a:rPr lang="en-NZ" dirty="0" smtClean="0"/>
                        <a:t>2</a:t>
                      </a:r>
                      <a:r>
                        <a:rPr lang="en-NZ" baseline="30000" dirty="0" smtClean="0"/>
                        <a:t>nd</a:t>
                      </a:r>
                      <a:r>
                        <a:rPr lang="en-NZ" dirty="0" smtClean="0"/>
                        <a:t> 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 smtClean="0"/>
                        <a:t>Sunny</a:t>
                      </a:r>
                    </a:p>
                    <a:p>
                      <a:pPr algn="ctr"/>
                      <a:r>
                        <a:rPr lang="en-NZ" sz="1400" dirty="0" smtClean="0"/>
                        <a:t>High 16°C</a:t>
                      </a:r>
                      <a:endParaRPr lang="en-N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Outside tourist info on Victoria Road</a:t>
                      </a:r>
                    </a:p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imagesCAFBA7Z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3857628"/>
            <a:ext cx="714380" cy="7143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48" y="5357826"/>
            <a:ext cx="7643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Ok – off you go!!!</a:t>
            </a:r>
          </a:p>
          <a:p>
            <a:pPr algn="ctr"/>
            <a:endParaRPr lang="en-NZ" dirty="0" smtClean="0"/>
          </a:p>
          <a:p>
            <a:pPr algn="ctr"/>
            <a:r>
              <a:rPr lang="en-NZ" i="1" dirty="0" smtClean="0"/>
              <a:t>Discussion</a:t>
            </a:r>
            <a:endParaRPr lang="en-NZ" i="1" dirty="0"/>
          </a:p>
        </p:txBody>
      </p:sp>
      <p:pic>
        <p:nvPicPr>
          <p:cNvPr id="7" name="Picture 6" descr="imagesCAW741R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429000"/>
            <a:ext cx="1123950" cy="990600"/>
          </a:xfrm>
          <a:prstGeom prst="rect">
            <a:avLst/>
          </a:prstGeom>
        </p:spPr>
      </p:pic>
      <p:pic>
        <p:nvPicPr>
          <p:cNvPr id="8" name="Picture 7" descr="imagesCAKD7GV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388" y="3929066"/>
            <a:ext cx="495300" cy="581025"/>
          </a:xfrm>
          <a:prstGeom prst="rect">
            <a:avLst/>
          </a:prstGeom>
        </p:spPr>
      </p:pic>
      <p:pic>
        <p:nvPicPr>
          <p:cNvPr id="9" name="Picture 8" descr="imagesCAKD7GV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388" y="3286124"/>
            <a:ext cx="503419" cy="590549"/>
          </a:xfrm>
          <a:prstGeom prst="rect">
            <a:avLst/>
          </a:prstGeom>
        </p:spPr>
      </p:pic>
      <p:pic>
        <p:nvPicPr>
          <p:cNvPr id="10" name="Picture 9" descr="imagesCA9AJRF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15272" y="3286124"/>
            <a:ext cx="1000125" cy="1076325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Town Map</a:t>
            </a:r>
            <a:endParaRPr lang="en-NZ" dirty="0"/>
          </a:p>
        </p:txBody>
      </p:sp>
      <p:pic>
        <p:nvPicPr>
          <p:cNvPr id="4" name="Content Placeholder 3" descr="Bangor%20Market%20MAP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4518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6"/>
                </a:solidFill>
              </a:rPr>
              <a:t>K </a:t>
            </a:r>
            <a:r>
              <a:rPr lang="en-NZ" dirty="0" err="1" smtClean="0">
                <a:solidFill>
                  <a:schemeClr val="accent6"/>
                </a:solidFill>
              </a:rPr>
              <a:t>Wissel</a:t>
            </a:r>
            <a:r>
              <a:rPr lang="en-NZ" dirty="0" smtClean="0">
                <a:solidFill>
                  <a:schemeClr val="accent6"/>
                </a:solidFill>
              </a:rPr>
              <a:t> 2010 	Disclaimer</a:t>
            </a:r>
            <a:endParaRPr lang="en-NZ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485756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North Down Events Calendar – </a:t>
            </a:r>
            <a:r>
              <a:rPr lang="en-NZ" sz="2700" dirty="0" smtClean="0"/>
              <a:t>January 2011</a:t>
            </a:r>
            <a:endParaRPr lang="en-NZ" sz="27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4285" y="714359"/>
          <a:ext cx="8715434" cy="5941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062"/>
                <a:gridCol w="1245062"/>
                <a:gridCol w="1245062"/>
                <a:gridCol w="1122595"/>
                <a:gridCol w="1000132"/>
                <a:gridCol w="1428760"/>
                <a:gridCol w="1428761"/>
              </a:tblGrid>
              <a:tr h="8480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400" dirty="0" smtClean="0"/>
                        <a:t>Monday</a:t>
                      </a:r>
                    </a:p>
                    <a:p>
                      <a:endParaRPr lang="en-N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Tuesday</a:t>
                      </a:r>
                      <a:endParaRPr lang="en-N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Wednesday</a:t>
                      </a:r>
                      <a:endParaRPr lang="en-N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Thursday</a:t>
                      </a:r>
                      <a:endParaRPr lang="en-N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Friday</a:t>
                      </a:r>
                      <a:endParaRPr lang="en-N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Saturday</a:t>
                      </a:r>
                      <a:endParaRPr lang="en-N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Sunday</a:t>
                      </a:r>
                      <a:endParaRPr lang="en-NZ" sz="1400" dirty="0"/>
                    </a:p>
                  </a:txBody>
                  <a:tcPr/>
                </a:tc>
              </a:tr>
              <a:tr h="508202">
                <a:tc>
                  <a:txBody>
                    <a:bodyPr/>
                    <a:lstStyle/>
                    <a:p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1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2</a:t>
                      </a:r>
                      <a:endParaRPr lang="en-NZ" sz="1100" dirty="0"/>
                    </a:p>
                  </a:txBody>
                  <a:tcPr/>
                </a:tc>
              </a:tr>
              <a:tr h="626892"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3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4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5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6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7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8</a:t>
                      </a:r>
                    </a:p>
                    <a:p>
                      <a:r>
                        <a:rPr lang="en-NZ" sz="1100" dirty="0" smtClean="0">
                          <a:solidFill>
                            <a:schemeClr val="accent6"/>
                          </a:solidFill>
                        </a:rPr>
                        <a:t>Busking Festival – On Queens Parade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9</a:t>
                      </a:r>
                    </a:p>
                    <a:p>
                      <a:r>
                        <a:rPr lang="en-NZ" sz="1100" dirty="0" smtClean="0">
                          <a:solidFill>
                            <a:schemeClr val="accent6"/>
                          </a:solidFill>
                        </a:rPr>
                        <a:t>Busking Festival – On Queens Parade</a:t>
                      </a:r>
                    </a:p>
                  </a:txBody>
                  <a:tcPr/>
                </a:tc>
              </a:tr>
              <a:tr h="824252"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10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11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12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13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14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15</a:t>
                      </a:r>
                    </a:p>
                    <a:p>
                      <a:r>
                        <a:rPr lang="en-NZ" sz="1100" dirty="0" smtClean="0">
                          <a:solidFill>
                            <a:schemeClr val="accent6"/>
                          </a:solidFill>
                        </a:rPr>
                        <a:t>Medieval</a:t>
                      </a:r>
                      <a:r>
                        <a:rPr lang="en-NZ" sz="1100" baseline="0" dirty="0" smtClean="0">
                          <a:solidFill>
                            <a:schemeClr val="accent6"/>
                          </a:solidFill>
                        </a:rPr>
                        <a:t> War Games – Bangor Castle</a:t>
                      </a:r>
                      <a:endParaRPr lang="en-NZ" sz="11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16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100" dirty="0" smtClean="0">
                          <a:solidFill>
                            <a:schemeClr val="accent6"/>
                          </a:solidFill>
                        </a:rPr>
                        <a:t>Medieval</a:t>
                      </a:r>
                      <a:r>
                        <a:rPr lang="en-NZ" sz="1100" baseline="0" dirty="0" smtClean="0">
                          <a:solidFill>
                            <a:schemeClr val="accent6"/>
                          </a:solidFill>
                        </a:rPr>
                        <a:t> War Games – Bangor Castle</a:t>
                      </a:r>
                      <a:endParaRPr lang="en-NZ" sz="1100" dirty="0" smtClean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678133"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17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18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19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20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21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22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23</a:t>
                      </a:r>
                    </a:p>
                    <a:p>
                      <a:r>
                        <a:rPr lang="en-NZ" sz="1100" dirty="0" smtClean="0">
                          <a:solidFill>
                            <a:schemeClr val="accent6"/>
                          </a:solidFill>
                        </a:rPr>
                        <a:t>Summer Farmers Market – </a:t>
                      </a:r>
                    </a:p>
                    <a:p>
                      <a:r>
                        <a:rPr lang="en-NZ" sz="1100" dirty="0" smtClean="0">
                          <a:solidFill>
                            <a:schemeClr val="accent6"/>
                          </a:solidFill>
                        </a:rPr>
                        <a:t>Bangor Market</a:t>
                      </a:r>
                      <a:endParaRPr lang="en-NZ" sz="11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1582310"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24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25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26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27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28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29</a:t>
                      </a:r>
                    </a:p>
                    <a:p>
                      <a:r>
                        <a:rPr lang="en-NZ" sz="1100" dirty="0" smtClean="0">
                          <a:solidFill>
                            <a:schemeClr val="accent6"/>
                          </a:solidFill>
                        </a:rPr>
                        <a:t>Dunk the Teacher – Family  Fun Park</a:t>
                      </a:r>
                    </a:p>
                    <a:p>
                      <a:r>
                        <a:rPr lang="en-NZ" sz="1100" dirty="0" smtClean="0">
                          <a:solidFill>
                            <a:schemeClr val="accent6"/>
                          </a:solidFill>
                        </a:rPr>
                        <a:t>&amp; </a:t>
                      </a:r>
                    </a:p>
                    <a:p>
                      <a:r>
                        <a:rPr lang="en-NZ" sz="1100" dirty="0" smtClean="0">
                          <a:solidFill>
                            <a:schemeClr val="accent6"/>
                          </a:solidFill>
                        </a:rPr>
                        <a:t>Annual 80+ Bowling Tournament – Leisure Centre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30</a:t>
                      </a:r>
                      <a:endParaRPr lang="en-NZ" sz="1100" dirty="0"/>
                    </a:p>
                  </a:txBody>
                  <a:tcPr/>
                </a:tc>
              </a:tr>
              <a:tr h="790064">
                <a:tc>
                  <a:txBody>
                    <a:bodyPr/>
                    <a:lstStyle/>
                    <a:p>
                      <a:r>
                        <a:rPr lang="en-NZ" sz="1100" dirty="0" smtClean="0"/>
                        <a:t>31</a:t>
                      </a:r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K Wissel 2010</a:t>
            </a:r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999</TotalTime>
  <Words>723</Words>
  <Application>Microsoft Office PowerPoint</Application>
  <PresentationFormat>On-screen Show (4:3)</PresentationFormat>
  <Paragraphs>238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Civic</vt:lpstr>
      <vt:lpstr>To Market, To Market</vt:lpstr>
      <vt:lpstr> Achievement Standard 1.4</vt:lpstr>
      <vt:lpstr>Introduction</vt:lpstr>
      <vt:lpstr>Gathering:    </vt:lpstr>
      <vt:lpstr>Processing:   Understanding and learning how information, knowledge and skills from the gathering stage will apply to your internal assessment.   Applying:  Apply Marketing Mix business knowledge to internal assessment requirements.       </vt:lpstr>
      <vt:lpstr>Slushy Stand Activity</vt:lpstr>
      <vt:lpstr>Activity continued</vt:lpstr>
      <vt:lpstr>Town Map</vt:lpstr>
      <vt:lpstr>North Down Events Calendar – January 2011</vt:lpstr>
      <vt:lpstr>Slushy Sales Plan – January 2011</vt:lpstr>
      <vt:lpstr>Key</vt:lpstr>
      <vt:lpstr>Case Study Introduction</vt:lpstr>
      <vt:lpstr>Topic 1. Product</vt:lpstr>
      <vt:lpstr>Learning Outcomes</vt:lpstr>
      <vt:lpstr>Target Market</vt:lpstr>
      <vt:lpstr>  Activity</vt:lpstr>
      <vt:lpstr>Product Life Cycle (PLC)</vt:lpstr>
      <vt:lpstr>Packaging</vt:lpstr>
      <vt:lpstr>Slide 19</vt:lpstr>
      <vt:lpstr>Slide 20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Market, To Market</dc:title>
  <dc:creator>kwiss</dc:creator>
  <cp:lastModifiedBy>kwiss</cp:lastModifiedBy>
  <cp:revision>95</cp:revision>
  <dcterms:created xsi:type="dcterms:W3CDTF">2010-05-03T02:23:15Z</dcterms:created>
  <dcterms:modified xsi:type="dcterms:W3CDTF">2010-05-16T05:19:50Z</dcterms:modified>
</cp:coreProperties>
</file>